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2" r:id="rId3"/>
    <p:sldId id="259" r:id="rId4"/>
    <p:sldId id="267" r:id="rId5"/>
    <p:sldId id="262" r:id="rId6"/>
    <p:sldId id="266" r:id="rId7"/>
    <p:sldId id="264" r:id="rId8"/>
    <p:sldId id="265" r:id="rId9"/>
    <p:sldId id="260" r:id="rId10"/>
    <p:sldId id="257" r:id="rId11"/>
    <p:sldId id="269" r:id="rId12"/>
    <p:sldId id="263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2542" autoAdjust="0"/>
    <p:restoredTop sz="94660"/>
  </p:normalViewPr>
  <p:slideViewPr>
    <p:cSldViewPr snapToGrid="0">
      <p:cViewPr varScale="1">
        <p:scale>
          <a:sx n="86" d="100"/>
          <a:sy n="86" d="100"/>
        </p:scale>
        <p:origin x="773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ke Lewis" userId="c18a8c299dca77cd" providerId="LiveId" clId="{1AD57091-1BC8-419E-BCD3-E74E5F86B783}"/>
    <pc:docChg chg="delSld">
      <pc:chgData name="Mike Lewis" userId="c18a8c299dca77cd" providerId="LiveId" clId="{1AD57091-1BC8-419E-BCD3-E74E5F86B783}" dt="2020-11-05T10:15:53.204" v="1" actId="47"/>
      <pc:docMkLst>
        <pc:docMk/>
      </pc:docMkLst>
      <pc:sldChg chg="del">
        <pc:chgData name="Mike Lewis" userId="c18a8c299dca77cd" providerId="LiveId" clId="{1AD57091-1BC8-419E-BCD3-E74E5F86B783}" dt="2020-11-05T10:13:18.088" v="0" actId="47"/>
        <pc:sldMkLst>
          <pc:docMk/>
          <pc:sldMk cId="2259180424" sldId="270"/>
        </pc:sldMkLst>
      </pc:sldChg>
      <pc:sldChg chg="del">
        <pc:chgData name="Mike Lewis" userId="c18a8c299dca77cd" providerId="LiveId" clId="{1AD57091-1BC8-419E-BCD3-E74E5F86B783}" dt="2020-11-05T10:15:53.204" v="1" actId="47"/>
        <pc:sldMkLst>
          <pc:docMk/>
          <pc:sldMk cId="3371105222" sldId="271"/>
        </pc:sldMkLst>
      </pc:sldChg>
    </pc:docChg>
  </pc:docChgLst>
  <pc:docChgLst>
    <pc:chgData name="Mike Lewis" userId="c18a8c299dca77cd" providerId="LiveId" clId="{DEB745EF-9125-42C4-A9FC-38BF356FABC9}"/>
    <pc:docChg chg="custSel modSld">
      <pc:chgData name="Mike Lewis" userId="c18a8c299dca77cd" providerId="LiveId" clId="{DEB745EF-9125-42C4-A9FC-38BF356FABC9}" dt="2020-11-07T09:13:29.229" v="236" actId="20577"/>
      <pc:docMkLst>
        <pc:docMk/>
      </pc:docMkLst>
      <pc:sldChg chg="modSp mod">
        <pc:chgData name="Mike Lewis" userId="c18a8c299dca77cd" providerId="LiveId" clId="{DEB745EF-9125-42C4-A9FC-38BF356FABC9}" dt="2020-11-07T09:13:29.229" v="236" actId="20577"/>
        <pc:sldMkLst>
          <pc:docMk/>
          <pc:sldMk cId="3027877153" sldId="262"/>
        </pc:sldMkLst>
        <pc:spChg chg="mod">
          <ac:chgData name="Mike Lewis" userId="c18a8c299dca77cd" providerId="LiveId" clId="{DEB745EF-9125-42C4-A9FC-38BF356FABC9}" dt="2020-11-07T09:13:29.229" v="236" actId="20577"/>
          <ac:spMkLst>
            <pc:docMk/>
            <pc:sldMk cId="3027877153" sldId="262"/>
            <ac:spMk id="3" creationId="{C9BF817B-215E-4AA8-8F50-EE60335A8A5B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DFCEA-3CDF-46BE-B9CE-CF487E592886}" type="datetimeFigureOut">
              <a:rPr lang="en-GB" smtClean="0"/>
              <a:t>07/11/2020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07B3E0-BF8C-4B36-8E74-DC071BD5E0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84768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DFCEA-3CDF-46BE-B9CE-CF487E592886}" type="datetimeFigureOut">
              <a:rPr lang="en-GB" smtClean="0"/>
              <a:t>07/11/2020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07B3E0-BF8C-4B36-8E74-DC071BD5E0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48951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DFCEA-3CDF-46BE-B9CE-CF487E592886}" type="datetimeFigureOut">
              <a:rPr lang="en-GB" smtClean="0"/>
              <a:t>07/11/2020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07B3E0-BF8C-4B36-8E74-DC071BD5E0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729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DFCEA-3CDF-46BE-B9CE-CF487E592886}" type="datetimeFigureOut">
              <a:rPr lang="en-GB" smtClean="0"/>
              <a:t>07/11/2020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07B3E0-BF8C-4B36-8E74-DC071BD5E0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59382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DFCEA-3CDF-46BE-B9CE-CF487E592886}" type="datetimeFigureOut">
              <a:rPr lang="en-GB" smtClean="0"/>
              <a:t>07/11/2020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07B3E0-BF8C-4B36-8E74-DC071BD5E0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99071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DFCEA-3CDF-46BE-B9CE-CF487E592886}" type="datetimeFigureOut">
              <a:rPr lang="en-GB" smtClean="0"/>
              <a:t>07/11/2020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07B3E0-BF8C-4B36-8E74-DC071BD5E0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40028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DFCEA-3CDF-46BE-B9CE-CF487E592886}" type="datetimeFigureOut">
              <a:rPr lang="en-GB" smtClean="0"/>
              <a:t>07/11/2020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07B3E0-BF8C-4B36-8E74-DC071BD5E0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49252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DFCEA-3CDF-46BE-B9CE-CF487E592886}" type="datetimeFigureOut">
              <a:rPr lang="en-GB" smtClean="0"/>
              <a:t>07/11/2020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07B3E0-BF8C-4B36-8E74-DC071BD5E0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85951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DFCEA-3CDF-46BE-B9CE-CF487E592886}" type="datetimeFigureOut">
              <a:rPr lang="en-GB" smtClean="0"/>
              <a:t>07/11/2020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07B3E0-BF8C-4B36-8E74-DC071BD5E0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8683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DFCEA-3CDF-46BE-B9CE-CF487E592886}" type="datetimeFigureOut">
              <a:rPr lang="en-GB" smtClean="0"/>
              <a:t>07/11/2020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07B3E0-BF8C-4B36-8E74-DC071BD5E0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82530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DFCEA-3CDF-46BE-B9CE-CF487E592886}" type="datetimeFigureOut">
              <a:rPr lang="en-GB" smtClean="0"/>
              <a:t>07/11/2020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07B3E0-BF8C-4B36-8E74-DC071BD5E0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47092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ADFCEA-3CDF-46BE-B9CE-CF487E592886}" type="datetimeFigureOut">
              <a:rPr lang="en-GB" smtClean="0"/>
              <a:t>07/11/2020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07B3E0-BF8C-4B36-8E74-DC071BD5E0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57083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person, indoor&#10;&#10;Description automatically generated">
            <a:extLst>
              <a:ext uri="{FF2B5EF4-FFF2-40B4-BE49-F238E27FC236}">
                <a16:creationId xmlns:a16="http://schemas.microsoft.com/office/drawing/2014/main" id="{50BCE11B-658E-43BA-9B8C-BE04812E8C0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36943"/>
            <a:ext cx="9144000" cy="514604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8DBFD97-46E0-4AC8-8B11-A671708EC6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79918" y="1677842"/>
            <a:ext cx="7492482" cy="3664241"/>
          </a:xfrm>
        </p:spPr>
        <p:txBody>
          <a:bodyPr>
            <a:normAutofit fontScale="90000"/>
          </a:bodyPr>
          <a:lstStyle/>
          <a:p>
            <a:pPr algn="l"/>
            <a:r>
              <a:rPr lang="en-GB" b="1" dirty="0"/>
              <a:t>Keep </a:t>
            </a:r>
            <a:br>
              <a:rPr lang="en-GB" b="1" dirty="0"/>
            </a:br>
            <a:r>
              <a:rPr lang="en-GB" b="1" dirty="0"/>
              <a:t>calm </a:t>
            </a:r>
            <a:br>
              <a:rPr lang="en-GB" b="1" dirty="0"/>
            </a:br>
            <a:r>
              <a:rPr lang="en-GB" b="1" dirty="0"/>
              <a:t>and</a:t>
            </a:r>
            <a:br>
              <a:rPr lang="en-GB" b="1" dirty="0"/>
            </a:br>
            <a:r>
              <a:rPr lang="en-GB" b="1" dirty="0"/>
              <a:t>read</a:t>
            </a:r>
            <a:br>
              <a:rPr lang="en-GB" b="1" dirty="0"/>
            </a:br>
            <a:r>
              <a:rPr lang="en-GB" b="1" dirty="0"/>
              <a:t>Qohelet</a:t>
            </a:r>
          </a:p>
        </p:txBody>
      </p:sp>
    </p:spTree>
    <p:extLst>
      <p:ext uri="{BB962C8B-B14F-4D97-AF65-F5344CB8AC3E}">
        <p14:creationId xmlns:p14="http://schemas.microsoft.com/office/powerpoint/2010/main" val="1847095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29F525-2C7E-48CB-BF60-95CB63CADE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49" y="365127"/>
            <a:ext cx="8293409" cy="611418"/>
          </a:xfrm>
        </p:spPr>
        <p:txBody>
          <a:bodyPr>
            <a:noAutofit/>
          </a:bodyPr>
          <a:lstStyle/>
          <a:p>
            <a:r>
              <a:rPr lang="en-GB" sz="2800" b="1" u="sng" dirty="0"/>
              <a:t>Key Words in chap 1:1-11*</a:t>
            </a:r>
            <a:r>
              <a:rPr lang="en-GB" sz="2800" b="1" dirty="0"/>
              <a:t>		</a:t>
            </a:r>
            <a:r>
              <a:rPr lang="en-GB" sz="1600" b="1" dirty="0"/>
              <a:t>*</a:t>
            </a:r>
            <a:r>
              <a:rPr lang="en-GB" sz="1400" b="1" dirty="0"/>
              <a:t>Jewish Publications Commentary</a:t>
            </a:r>
            <a:endParaRPr lang="en-GB" sz="2800" b="1" u="sn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BF817B-215E-4AA8-8F50-EE60335A8A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6304" y="1000002"/>
            <a:ext cx="8293409" cy="565824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1800" dirty="0" err="1"/>
              <a:t>Qolelet</a:t>
            </a:r>
            <a:r>
              <a:rPr lang="en-GB" sz="1800" dirty="0"/>
              <a:t>	(preacher)	Leader/teacher of the assembly</a:t>
            </a:r>
          </a:p>
          <a:p>
            <a:pPr marL="0" indent="0">
              <a:buNone/>
            </a:pPr>
            <a:endParaRPr lang="en-GB" sz="1800" dirty="0"/>
          </a:p>
          <a:p>
            <a:pPr marL="0" indent="0">
              <a:buNone/>
            </a:pPr>
            <a:r>
              <a:rPr lang="en-GB" sz="1800" dirty="0" err="1"/>
              <a:t>hevel</a:t>
            </a:r>
            <a:r>
              <a:rPr lang="en-GB" sz="1800" dirty="0"/>
              <a:t>	(vanity)		Breath, vapour 	</a:t>
            </a:r>
            <a:r>
              <a:rPr lang="en-GB" sz="1800" i="1" dirty="0"/>
              <a:t>as a metaphor</a:t>
            </a:r>
            <a:endParaRPr lang="en-GB" sz="1800" dirty="0"/>
          </a:p>
          <a:p>
            <a:pPr marL="0" indent="0">
              <a:buNone/>
            </a:pPr>
            <a:r>
              <a:rPr lang="en-GB" sz="1800" dirty="0"/>
              <a:t>			worthless	futile 	</a:t>
            </a:r>
            <a:r>
              <a:rPr lang="en-GB" sz="1800" i="1" dirty="0"/>
              <a:t>focus on actions</a:t>
            </a:r>
            <a:endParaRPr lang="en-GB" sz="1800" dirty="0"/>
          </a:p>
          <a:p>
            <a:pPr marL="0" indent="0">
              <a:buNone/>
            </a:pPr>
            <a:r>
              <a:rPr lang="en-GB" sz="1800" dirty="0"/>
              <a:t>			ephemeral	fleeting	</a:t>
            </a:r>
            <a:r>
              <a:rPr lang="en-GB" sz="1800" i="1" dirty="0"/>
              <a:t>life’s brevity</a:t>
            </a:r>
            <a:endParaRPr lang="en-GB" sz="1800" dirty="0"/>
          </a:p>
          <a:p>
            <a:pPr marL="0" indent="0">
              <a:buNone/>
            </a:pPr>
            <a:r>
              <a:rPr lang="en-GB" sz="1800" dirty="0"/>
              <a:t>			incomprehensible	</a:t>
            </a:r>
            <a:r>
              <a:rPr lang="en-GB" sz="1800" i="1" dirty="0"/>
              <a:t>hidden (from humans)</a:t>
            </a:r>
          </a:p>
          <a:p>
            <a:pPr marL="0" indent="0">
              <a:buNone/>
            </a:pPr>
            <a:r>
              <a:rPr lang="en-GB" sz="1800" dirty="0"/>
              <a:t>			absurd, senseless, irrational, a violation of reason</a:t>
            </a:r>
          </a:p>
          <a:p>
            <a:pPr marL="0" indent="0">
              <a:buNone/>
            </a:pPr>
            <a:endParaRPr lang="en-GB" sz="1800" dirty="0"/>
          </a:p>
          <a:p>
            <a:pPr marL="0" indent="0">
              <a:buNone/>
            </a:pPr>
            <a:r>
              <a:rPr lang="en-GB" sz="1800" dirty="0"/>
              <a:t>‘</a:t>
            </a:r>
            <a:r>
              <a:rPr lang="en-GB" sz="1800" dirty="0" err="1"/>
              <a:t>amal</a:t>
            </a:r>
            <a:r>
              <a:rPr lang="en-GB" sz="1800" dirty="0"/>
              <a:t>	(n. toil)		gains, wealth, earnings, toiling, arduous wearisome 			labour,</a:t>
            </a:r>
          </a:p>
          <a:p>
            <a:pPr marL="0" indent="0">
              <a:buNone/>
            </a:pPr>
            <a:r>
              <a:rPr lang="en-GB" sz="1800" dirty="0"/>
              <a:t>	(v)		acquire, 		</a:t>
            </a:r>
            <a:r>
              <a:rPr lang="en-GB" sz="1800" i="1" dirty="0"/>
              <a:t>manual and intellectual</a:t>
            </a:r>
          </a:p>
          <a:p>
            <a:pPr marL="0" indent="0">
              <a:buNone/>
            </a:pPr>
            <a:endParaRPr lang="en-GB" sz="1800" i="1" dirty="0"/>
          </a:p>
          <a:p>
            <a:pPr marL="0" indent="0">
              <a:buNone/>
            </a:pPr>
            <a:r>
              <a:rPr lang="en-GB" sz="1800" i="1" dirty="0"/>
              <a:t>      -        	</a:t>
            </a:r>
            <a:r>
              <a:rPr lang="en-GB" sz="1800" dirty="0"/>
              <a:t>(under the sun)	on the earth 	on the </a:t>
            </a:r>
            <a:r>
              <a:rPr lang="en-GB" sz="1800" i="1" dirty="0"/>
              <a:t>surface of the earth </a:t>
            </a:r>
          </a:p>
          <a:p>
            <a:pPr marL="0" indent="0">
              <a:buNone/>
            </a:pPr>
            <a:r>
              <a:rPr lang="en-GB" sz="1800" i="1" dirty="0"/>
              <a:t>					– not heaven or sheol</a:t>
            </a:r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3562898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29F525-2C7E-48CB-BF60-95CB63CADE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49" y="365127"/>
            <a:ext cx="8293409" cy="611418"/>
          </a:xfrm>
        </p:spPr>
        <p:txBody>
          <a:bodyPr>
            <a:noAutofit/>
          </a:bodyPr>
          <a:lstStyle/>
          <a:p>
            <a:r>
              <a:rPr lang="en-GB" sz="2800" b="1" u="sng" dirty="0"/>
              <a:t>Key Words in chap 1:1-11*</a:t>
            </a:r>
            <a:r>
              <a:rPr lang="en-GB" sz="2800" b="1" dirty="0"/>
              <a:t>		</a:t>
            </a:r>
            <a:r>
              <a:rPr lang="en-GB" sz="1600" b="1" dirty="0"/>
              <a:t>*</a:t>
            </a:r>
            <a:r>
              <a:rPr lang="en-GB" sz="1400" b="1" dirty="0"/>
              <a:t>Jewish Publications Commentary</a:t>
            </a:r>
            <a:endParaRPr lang="en-GB" sz="2800" b="1" u="sn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BF817B-215E-4AA8-8F50-EE60335A8A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6304" y="1000002"/>
            <a:ext cx="8293409" cy="565824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1800" dirty="0" err="1"/>
              <a:t>yitron</a:t>
            </a:r>
            <a:r>
              <a:rPr lang="en-GB" sz="1800" dirty="0"/>
              <a:t>	(gain)		a word with more than one meaning</a:t>
            </a:r>
          </a:p>
          <a:p>
            <a:pPr marL="0" indent="0">
              <a:buNone/>
            </a:pPr>
            <a:endParaRPr lang="en-GB" sz="1800" dirty="0"/>
          </a:p>
          <a:p>
            <a:pPr marL="0" indent="0">
              <a:buNone/>
            </a:pPr>
            <a:r>
              <a:rPr lang="en-GB" sz="1800" dirty="0"/>
              <a:t>			profit		</a:t>
            </a:r>
            <a:r>
              <a:rPr lang="en-GB" sz="1800" i="1" dirty="0"/>
              <a:t>commercial term</a:t>
            </a:r>
            <a:endParaRPr lang="en-GB" sz="1800" dirty="0"/>
          </a:p>
          <a:p>
            <a:pPr marL="0" indent="0">
              <a:buNone/>
            </a:pPr>
            <a:r>
              <a:rPr lang="en-GB" sz="1800" dirty="0"/>
              <a:t>			advantage	</a:t>
            </a:r>
            <a:r>
              <a:rPr lang="en-GB" sz="1800" i="1" dirty="0"/>
              <a:t>compensation for life’s misery</a:t>
            </a:r>
          </a:p>
          <a:p>
            <a:pPr marL="0" indent="0">
              <a:buNone/>
            </a:pPr>
            <a:r>
              <a:rPr lang="en-GB" sz="1800" i="1" dirty="0"/>
              <a:t>			</a:t>
            </a:r>
            <a:r>
              <a:rPr lang="en-GB" sz="1800" dirty="0"/>
              <a:t>[“what’s in it for me?”]</a:t>
            </a:r>
          </a:p>
          <a:p>
            <a:pPr marL="0" indent="0">
              <a:buNone/>
            </a:pPr>
            <a:endParaRPr lang="en-GB" sz="1800" dirty="0"/>
          </a:p>
          <a:p>
            <a:pPr marL="0" indent="0">
              <a:buNone/>
            </a:pPr>
            <a:r>
              <a:rPr lang="en-GB" sz="1800" i="1" dirty="0"/>
              <a:t>			 what did I </a:t>
            </a:r>
            <a:r>
              <a:rPr lang="en-GB" sz="1800" i="1" u="sng" dirty="0"/>
              <a:t>LEARN</a:t>
            </a:r>
            <a:r>
              <a:rPr lang="en-GB" sz="1800" i="1" dirty="0"/>
              <a:t> from (my toil)? </a:t>
            </a:r>
          </a:p>
          <a:p>
            <a:pPr marL="0" indent="0">
              <a:buNone/>
            </a:pPr>
            <a:r>
              <a:rPr lang="en-GB" sz="1800" i="1" dirty="0"/>
              <a:t>			what’s left over (as a result)</a:t>
            </a:r>
          </a:p>
          <a:p>
            <a:pPr marL="0" indent="0">
              <a:buNone/>
            </a:pPr>
            <a:r>
              <a:rPr lang="en-GB" sz="1800" i="1" dirty="0"/>
              <a:t>			what’s the lasting effect?</a:t>
            </a:r>
          </a:p>
          <a:p>
            <a:pPr marL="0" indent="0">
              <a:buNone/>
            </a:pPr>
            <a:r>
              <a:rPr lang="en-GB" sz="1800" i="1" dirty="0"/>
              <a:t>			what’s the impact of what we do?</a:t>
            </a:r>
          </a:p>
          <a:p>
            <a:pPr marL="0" indent="0">
              <a:buNone/>
            </a:pPr>
            <a:endParaRPr lang="en-GB" sz="1600" dirty="0"/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3115068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picture containing person, indoor&#10;&#10;Description automatically generated">
            <a:extLst>
              <a:ext uri="{FF2B5EF4-FFF2-40B4-BE49-F238E27FC236}">
                <a16:creationId xmlns:a16="http://schemas.microsoft.com/office/drawing/2014/main" id="{2BDA0F3F-A90F-465C-B6A7-2C83C8C793E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36943"/>
            <a:ext cx="9144000" cy="514604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929F525-2C7E-48CB-BF60-95CB63CADE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2522" y="1270649"/>
            <a:ext cx="7886700" cy="4988108"/>
          </a:xfrm>
        </p:spPr>
        <p:txBody>
          <a:bodyPr>
            <a:noAutofit/>
          </a:bodyPr>
          <a:lstStyle/>
          <a:p>
            <a:r>
              <a:rPr lang="en-GB" sz="3600" b="1" u="sng" dirty="0"/>
              <a:t>What’s the point of </a:t>
            </a:r>
            <a:br>
              <a:rPr lang="en-GB" sz="3600" b="1" u="sng" dirty="0"/>
            </a:br>
            <a:r>
              <a:rPr lang="en-GB" sz="3600" b="1" u="sng" dirty="0"/>
              <a:t>even reading, </a:t>
            </a:r>
            <a:br>
              <a:rPr lang="en-GB" sz="3600" b="1" u="sng" dirty="0"/>
            </a:br>
            <a:r>
              <a:rPr lang="en-GB" sz="3600" b="1" u="sng" dirty="0"/>
              <a:t>let alone studying </a:t>
            </a:r>
            <a:br>
              <a:rPr lang="en-GB" sz="3600" b="1" u="sng" dirty="0"/>
            </a:br>
            <a:r>
              <a:rPr lang="en-GB" sz="3600" b="1" u="sng" dirty="0"/>
              <a:t>Qohelet?</a:t>
            </a:r>
            <a:br>
              <a:rPr lang="en-GB" sz="2800" b="1" u="sng" dirty="0"/>
            </a:br>
            <a:br>
              <a:rPr lang="en-GB" sz="2800" b="1" u="sng" dirty="0"/>
            </a:br>
            <a:br>
              <a:rPr lang="en-GB" sz="2800" b="1" u="sng" dirty="0"/>
            </a:br>
            <a:br>
              <a:rPr lang="en-GB" sz="2800" b="1" u="sng" dirty="0"/>
            </a:br>
            <a:br>
              <a:rPr lang="en-GB" sz="2800" b="1" u="sng" dirty="0"/>
            </a:br>
            <a:r>
              <a:rPr lang="en-GB" sz="3600" b="1" u="sng" dirty="0"/>
              <a:t>Join</a:t>
            </a:r>
            <a:r>
              <a:rPr lang="en-GB" sz="3600" b="1" dirty="0"/>
              <a:t> this virtual space . . .</a:t>
            </a:r>
            <a:br>
              <a:rPr lang="en-GB" sz="3600" b="1" dirty="0"/>
            </a:br>
            <a:r>
              <a:rPr lang="en-GB" sz="3600" b="1" dirty="0"/>
              <a:t>same time, same place, next week</a:t>
            </a:r>
            <a:endParaRPr lang="en-GB" sz="2800" b="1" dirty="0"/>
          </a:p>
        </p:txBody>
      </p:sp>
    </p:spTree>
    <p:extLst>
      <p:ext uri="{BB962C8B-B14F-4D97-AF65-F5344CB8AC3E}">
        <p14:creationId xmlns:p14="http://schemas.microsoft.com/office/powerpoint/2010/main" val="37442172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29F525-2C7E-48CB-BF60-95CB63CADE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611418"/>
          </a:xfrm>
        </p:spPr>
        <p:txBody>
          <a:bodyPr>
            <a:noAutofit/>
          </a:bodyPr>
          <a:lstStyle/>
          <a:p>
            <a:r>
              <a:rPr lang="en-GB" sz="2800" b="1" u="sng" dirty="0"/>
              <a:t>What sort of book is Ecclesiastes?   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BF817B-215E-4AA8-8F50-EE60335A8A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62469" y="1225118"/>
            <a:ext cx="5539667" cy="543313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000" dirty="0"/>
              <a:t>Quotes from </a:t>
            </a:r>
            <a:r>
              <a:rPr lang="en-GB" sz="2000" i="1" dirty="0"/>
              <a:t>Living Life </a:t>
            </a:r>
            <a:r>
              <a:rPr lang="en-GB" sz="2000" dirty="0"/>
              <a:t>backwards – David Gibson:</a:t>
            </a:r>
          </a:p>
          <a:p>
            <a:pPr marL="0" indent="0">
              <a:buNone/>
            </a:pPr>
            <a:endParaRPr lang="en-GB" sz="2000" i="1" dirty="0"/>
          </a:p>
          <a:p>
            <a:pPr marL="0" indent="0">
              <a:buNone/>
            </a:pPr>
            <a:r>
              <a:rPr lang="en-GB" sz="2000" i="1" dirty="0"/>
              <a:t>“Ecclesiastes sets out to . . . confront us with reality”   </a:t>
            </a:r>
            <a:r>
              <a:rPr lang="en-GB" sz="2000" i="1" dirty="0" err="1"/>
              <a:t>p.22</a:t>
            </a:r>
            <a:endParaRPr lang="en-GB" sz="2000" i="1" dirty="0"/>
          </a:p>
          <a:p>
            <a:pPr marL="0" indent="0">
              <a:buNone/>
            </a:pPr>
            <a:endParaRPr lang="en-GB" sz="2000" i="1" dirty="0"/>
          </a:p>
          <a:p>
            <a:pPr marL="0" indent="0" algn="just">
              <a:buNone/>
            </a:pPr>
            <a:r>
              <a:rPr lang="en-GB" sz="2000" i="1" dirty="0"/>
              <a:t>“The book of Ecclesiastes is one of God’s gifts to help us live in the real world. It’s a book in the Bible that gets under the radar of our thinking and acts like an incendiary device to explode our make-believe games and jolt us into realising that everything is not as clean and tidy as the ‘let’s-pretend’ world suggests”   </a:t>
            </a:r>
            <a:r>
              <a:rPr lang="en-GB" sz="2000" i="1" dirty="0" err="1"/>
              <a:t>p.19</a:t>
            </a:r>
            <a:endParaRPr lang="en-GB" sz="2000" i="1" dirty="0"/>
          </a:p>
          <a:p>
            <a:pPr marL="0" indent="0">
              <a:buNone/>
            </a:pPr>
            <a:r>
              <a:rPr lang="en-GB" sz="20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7384376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29F525-2C7E-48CB-BF60-95CB63CADE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611418"/>
          </a:xfrm>
        </p:spPr>
        <p:txBody>
          <a:bodyPr>
            <a:noAutofit/>
          </a:bodyPr>
          <a:lstStyle/>
          <a:p>
            <a:r>
              <a:rPr lang="en-GB" sz="2800" b="1" u="sng" dirty="0"/>
              <a:t>What sort of book is Ecclesiastes?   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BF817B-215E-4AA8-8F50-EE60335A8A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6304" y="1225118"/>
            <a:ext cx="8293409" cy="543313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000" dirty="0"/>
              <a:t>It’s NOT . . .</a:t>
            </a:r>
          </a:p>
          <a:p>
            <a:pPr marL="457200" lvl="1" indent="0">
              <a:buNone/>
            </a:pPr>
            <a:r>
              <a:rPr lang="en-GB" sz="2000" dirty="0"/>
              <a:t>Law	(like Torah)</a:t>
            </a:r>
          </a:p>
          <a:p>
            <a:pPr marL="457200" lvl="1" indent="0">
              <a:buNone/>
            </a:pPr>
            <a:r>
              <a:rPr lang="en-GB" sz="2000" dirty="0"/>
              <a:t>A hymnbook (like Psalms)</a:t>
            </a:r>
          </a:p>
          <a:p>
            <a:pPr marL="457200" lvl="1" indent="0">
              <a:buNone/>
            </a:pPr>
            <a:r>
              <a:rPr lang="en-GB" sz="2000" dirty="0"/>
              <a:t>History (like Samuel etc.)</a:t>
            </a:r>
          </a:p>
          <a:p>
            <a:pPr marL="457200" lvl="1" indent="0">
              <a:buNone/>
            </a:pPr>
            <a:r>
              <a:rPr lang="en-GB" sz="2000" dirty="0"/>
              <a:t>Narrative (like Esther)</a:t>
            </a:r>
          </a:p>
          <a:p>
            <a:pPr marL="457200" lvl="1" indent="0">
              <a:buNone/>
            </a:pPr>
            <a:r>
              <a:rPr lang="en-GB" sz="2000" dirty="0"/>
              <a:t>Prophetic (like Isaiah)</a:t>
            </a:r>
          </a:p>
          <a:p>
            <a:pPr marL="457200" lvl="1" indent="0">
              <a:buNone/>
            </a:pPr>
            <a:r>
              <a:rPr lang="en-GB" sz="2000" dirty="0"/>
              <a:t>About God (like the rest of OT/HB) </a:t>
            </a:r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r>
              <a:rPr lang="en-GB" sz="2000" dirty="0"/>
              <a:t>It IS . . .</a:t>
            </a:r>
          </a:p>
          <a:p>
            <a:pPr marL="457200" lvl="1" indent="0">
              <a:buNone/>
            </a:pPr>
            <a:r>
              <a:rPr lang="en-GB" sz="2000" dirty="0"/>
              <a:t>One man’s attempt to make sense of life on earth</a:t>
            </a:r>
          </a:p>
          <a:p>
            <a:pPr marL="0" indent="0">
              <a:buNone/>
            </a:pPr>
            <a:endParaRPr lang="en-GB" sz="2000" dirty="0"/>
          </a:p>
          <a:p>
            <a:pPr marL="0" indent="0" algn="ctr">
              <a:buNone/>
            </a:pPr>
            <a:r>
              <a:rPr lang="en-GB" sz="3600" b="1" i="1" u="sng" dirty="0"/>
              <a:t>It’s </a:t>
            </a:r>
            <a:r>
              <a:rPr lang="en-GB" sz="3600" b="1" i="1" u="sng" dirty="0">
                <a:solidFill>
                  <a:srgbClr val="FF0000"/>
                </a:solidFill>
                <a:latin typeface="Forte" panose="03060902040502070203" pitchFamily="66" charset="0"/>
              </a:rPr>
              <a:t>Dif</a:t>
            </a:r>
            <a:r>
              <a:rPr lang="en-GB" sz="3600" b="1" i="1" u="sng" dirty="0">
                <a:solidFill>
                  <a:srgbClr val="0070C0"/>
                </a:solidFill>
                <a:latin typeface="Forte" panose="03060902040502070203" pitchFamily="66" charset="0"/>
              </a:rPr>
              <a:t>fe</a:t>
            </a:r>
            <a:r>
              <a:rPr lang="en-GB" sz="3600" b="1" i="1" u="sng" dirty="0">
                <a:solidFill>
                  <a:srgbClr val="7030A0"/>
                </a:solidFill>
                <a:latin typeface="Forte" panose="03060902040502070203" pitchFamily="66" charset="0"/>
              </a:rPr>
              <a:t>r</a:t>
            </a:r>
            <a:r>
              <a:rPr lang="en-GB" sz="3600" b="1" i="1" u="sng" dirty="0">
                <a:solidFill>
                  <a:srgbClr val="FF0000"/>
                </a:solidFill>
                <a:latin typeface="Forte" panose="03060902040502070203" pitchFamily="66" charset="0"/>
              </a:rPr>
              <a:t>e</a:t>
            </a:r>
            <a:r>
              <a:rPr lang="en-GB" sz="3600" b="1" i="1" u="sng" dirty="0">
                <a:solidFill>
                  <a:srgbClr val="FFC000"/>
                </a:solidFill>
                <a:latin typeface="Forte" panose="03060902040502070203" pitchFamily="66" charset="0"/>
              </a:rPr>
              <a:t>nt</a:t>
            </a:r>
            <a:r>
              <a:rPr lang="en-GB" sz="3600" b="1" i="1" u="sng" dirty="0"/>
              <a:t> !</a:t>
            </a:r>
            <a:endParaRPr lang="en-GB" sz="3600" i="1" dirty="0"/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28523303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29F525-2C7E-48CB-BF60-95CB63CADE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611418"/>
          </a:xfrm>
        </p:spPr>
        <p:txBody>
          <a:bodyPr>
            <a:noAutofit/>
          </a:bodyPr>
          <a:lstStyle/>
          <a:p>
            <a:r>
              <a:rPr lang="en-GB" sz="2800" b="1" u="sng" dirty="0"/>
              <a:t>Qohelet’s format-    It’s </a:t>
            </a:r>
            <a:r>
              <a:rPr lang="en-GB" sz="2800" b="1" u="sng" dirty="0">
                <a:solidFill>
                  <a:srgbClr val="FF0000"/>
                </a:solidFill>
                <a:latin typeface="Forte" panose="03060902040502070203" pitchFamily="66" charset="0"/>
              </a:rPr>
              <a:t>Dif</a:t>
            </a:r>
            <a:r>
              <a:rPr lang="en-GB" sz="2800" b="1" u="sng" dirty="0">
                <a:solidFill>
                  <a:srgbClr val="0070C0"/>
                </a:solidFill>
                <a:latin typeface="Forte" panose="03060902040502070203" pitchFamily="66" charset="0"/>
              </a:rPr>
              <a:t>fe</a:t>
            </a:r>
            <a:r>
              <a:rPr lang="en-GB" sz="2800" b="1" u="sng" dirty="0">
                <a:solidFill>
                  <a:srgbClr val="7030A0"/>
                </a:solidFill>
                <a:latin typeface="Forte" panose="03060902040502070203" pitchFamily="66" charset="0"/>
              </a:rPr>
              <a:t>r</a:t>
            </a:r>
            <a:r>
              <a:rPr lang="en-GB" sz="2800" b="1" u="sng" dirty="0">
                <a:solidFill>
                  <a:srgbClr val="FF0000"/>
                </a:solidFill>
                <a:latin typeface="Forte" panose="03060902040502070203" pitchFamily="66" charset="0"/>
              </a:rPr>
              <a:t>e</a:t>
            </a:r>
            <a:r>
              <a:rPr lang="en-GB" sz="2800" b="1" u="sng" dirty="0">
                <a:solidFill>
                  <a:srgbClr val="FFC000"/>
                </a:solidFill>
                <a:latin typeface="Forte" panose="03060902040502070203" pitchFamily="66" charset="0"/>
              </a:rPr>
              <a:t>nt</a:t>
            </a:r>
            <a:r>
              <a:rPr lang="en-GB" sz="2800" b="1" u="sng" dirty="0"/>
              <a:t> 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BF817B-215E-4AA8-8F50-EE60335A8A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6304" y="1225118"/>
            <a:ext cx="8293409" cy="543313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GB" sz="2000" u="sng" dirty="0"/>
          </a:p>
          <a:p>
            <a:pPr marL="0" indent="0">
              <a:buNone/>
            </a:pPr>
            <a:r>
              <a:rPr lang="en-GB" sz="2000" u="sng" dirty="0"/>
              <a:t>Layout of the book</a:t>
            </a:r>
          </a:p>
          <a:p>
            <a:pPr marL="0" indent="0">
              <a:buNone/>
            </a:pPr>
            <a:r>
              <a:rPr lang="en-GB" sz="2000" dirty="0"/>
              <a:t>	General observations  			(p. 1)</a:t>
            </a:r>
          </a:p>
          <a:p>
            <a:pPr marL="0" indent="0">
              <a:buNone/>
            </a:pPr>
            <a:r>
              <a:rPr lang="en-GB" sz="2000" dirty="0"/>
              <a:t>	Reports			 		(p. 2-7)</a:t>
            </a:r>
          </a:p>
          <a:p>
            <a:pPr marL="0" indent="0">
              <a:buNone/>
            </a:pPr>
            <a:r>
              <a:rPr lang="en-GB" sz="2000" dirty="0"/>
              <a:t>	Epilogue					(p. 7)</a:t>
            </a:r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r>
              <a:rPr lang="en-GB" sz="2000" dirty="0"/>
              <a:t>Research paper format</a:t>
            </a:r>
            <a:r>
              <a:rPr lang="en-GB" sz="2800" dirty="0"/>
              <a:t>				</a:t>
            </a:r>
            <a:r>
              <a:rPr lang="en-GB" dirty="0"/>
              <a:t>x</a:t>
            </a:r>
            <a:r>
              <a:rPr lang="en-GB" sz="2800" dirty="0"/>
              <a:t> </a:t>
            </a:r>
            <a:r>
              <a:rPr lang="en-GB" sz="2000" dirty="0"/>
              <a:t>8</a:t>
            </a:r>
          </a:p>
          <a:p>
            <a:pPr marL="0" indent="0">
              <a:buNone/>
            </a:pPr>
            <a:r>
              <a:rPr lang="en-GB" sz="2000" dirty="0"/>
              <a:t>	I decided to research into . . .</a:t>
            </a:r>
          </a:p>
          <a:p>
            <a:pPr marL="0" indent="0">
              <a:buNone/>
            </a:pPr>
            <a:r>
              <a:rPr lang="en-GB" sz="2000" dirty="0"/>
              <a:t>	I observed					</a:t>
            </a:r>
          </a:p>
          <a:p>
            <a:pPr marL="0" indent="0">
              <a:buNone/>
            </a:pPr>
            <a:r>
              <a:rPr lang="en-GB" sz="2000" dirty="0"/>
              <a:t>	I thought about what I had observed</a:t>
            </a:r>
          </a:p>
          <a:p>
            <a:pPr marL="0" indent="0">
              <a:buNone/>
            </a:pPr>
            <a:r>
              <a:rPr lang="en-GB" sz="2000" dirty="0"/>
              <a:t>	I concluded</a:t>
            </a:r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11027163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29F525-2C7E-48CB-BF60-95CB63CADE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611418"/>
          </a:xfrm>
        </p:spPr>
        <p:txBody>
          <a:bodyPr>
            <a:noAutofit/>
          </a:bodyPr>
          <a:lstStyle/>
          <a:p>
            <a:r>
              <a:rPr lang="en-GB" sz="2800" b="1" u="sng" dirty="0"/>
              <a:t>Qohelet researched: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BF817B-215E-4AA8-8F50-EE60335A8A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6304" y="1000002"/>
            <a:ext cx="8293409" cy="5658249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r>
              <a:rPr lang="en-GB" sz="2000" dirty="0"/>
              <a:t>1:3		What profit is there?</a:t>
            </a:r>
          </a:p>
          <a:p>
            <a:pPr marL="0" indent="0">
              <a:buNone/>
            </a:pPr>
            <a:r>
              <a:rPr lang="en-GB" sz="2000" dirty="0"/>
              <a:t>1:13		Sets out to search out by wisdom</a:t>
            </a:r>
          </a:p>
          <a:p>
            <a:pPr marL="0" indent="0">
              <a:buNone/>
            </a:pPr>
            <a:r>
              <a:rPr lang="en-GB" sz="2000" dirty="0"/>
              <a:t>2:1		I will make a test of pleasure</a:t>
            </a:r>
          </a:p>
          <a:p>
            <a:pPr marL="0" indent="0">
              <a:buNone/>
            </a:pPr>
            <a:r>
              <a:rPr lang="en-GB" sz="2000" dirty="0"/>
              <a:t>2:12		I turned to consider Wisdom, madness and folly</a:t>
            </a:r>
          </a:p>
          <a:p>
            <a:pPr marL="0" indent="0">
              <a:buNone/>
            </a:pPr>
            <a:r>
              <a:rPr lang="en-GB" sz="2000" dirty="0"/>
              <a:t>3:1		Time</a:t>
            </a:r>
          </a:p>
          <a:p>
            <a:pPr marL="0" indent="0">
              <a:buNone/>
            </a:pPr>
            <a:r>
              <a:rPr lang="en-GB" sz="2000" dirty="0"/>
              <a:t>3:9		What profit has the worker?</a:t>
            </a:r>
          </a:p>
          <a:p>
            <a:pPr marL="0" indent="0">
              <a:buNone/>
            </a:pPr>
            <a:r>
              <a:rPr lang="en-GB" sz="2000" dirty="0"/>
              <a:t>3:16		Considers Judgement</a:t>
            </a:r>
          </a:p>
          <a:p>
            <a:pPr marL="0" indent="0">
              <a:buNone/>
            </a:pPr>
            <a:r>
              <a:rPr lang="en-GB" sz="2000" dirty="0"/>
              <a:t>4:1		Considers oppression</a:t>
            </a:r>
          </a:p>
          <a:p>
            <a:pPr marL="0" indent="0">
              <a:buNone/>
            </a:pPr>
            <a:r>
              <a:rPr lang="en-GB" sz="2000" dirty="0"/>
              <a:t>4:9		Considers companionship</a:t>
            </a:r>
          </a:p>
          <a:p>
            <a:pPr marL="0" indent="0">
              <a:buNone/>
            </a:pPr>
            <a:r>
              <a:rPr lang="en-GB" sz="2000" dirty="0"/>
              <a:t>6:2		Wealth</a:t>
            </a:r>
          </a:p>
          <a:p>
            <a:pPr marL="0" indent="0">
              <a:buNone/>
            </a:pPr>
            <a:r>
              <a:rPr lang="en-GB" sz="2000" dirty="0"/>
              <a:t>7:1		What </a:t>
            </a:r>
            <a:r>
              <a:rPr lang="en-GB" sz="2000"/>
              <a:t>is best?</a:t>
            </a:r>
            <a:endParaRPr lang="en-GB" sz="2000" dirty="0"/>
          </a:p>
          <a:p>
            <a:pPr marL="0" indent="0">
              <a:buNone/>
            </a:pPr>
            <a:r>
              <a:rPr lang="en-GB" sz="2000" dirty="0"/>
              <a:t>		. . .    </a:t>
            </a:r>
            <a:r>
              <a:rPr lang="en-GB" sz="2000" i="1" dirty="0"/>
              <a:t>and more besides</a:t>
            </a:r>
            <a:endParaRPr lang="en-GB" sz="2000" dirty="0"/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30278771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5819E6F5-8C79-444B-B8C2-B6953F398EAF}"/>
              </a:ext>
            </a:extLst>
          </p:cNvPr>
          <p:cNvSpPr txBox="1"/>
          <p:nvPr/>
        </p:nvSpPr>
        <p:spPr>
          <a:xfrm>
            <a:off x="932155" y="621436"/>
            <a:ext cx="6560598" cy="50321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GB" sz="2400" dirty="0"/>
              <a:t>Use of repetition</a:t>
            </a:r>
          </a:p>
          <a:p>
            <a:pPr marL="0" indent="0">
              <a:buNone/>
            </a:pPr>
            <a:r>
              <a:rPr lang="en-GB" sz="1800" dirty="0"/>
              <a:t>	Vanity / vanity of vanities/chasing after the wind   	22</a:t>
            </a:r>
          </a:p>
          <a:p>
            <a:pPr marL="0" indent="0">
              <a:buNone/>
            </a:pPr>
            <a:r>
              <a:rPr lang="en-GB" sz="1800" dirty="0"/>
              <a:t>	Under the sun					15</a:t>
            </a:r>
          </a:p>
          <a:p>
            <a:pPr marL="0" indent="0">
              <a:buNone/>
            </a:pPr>
            <a:r>
              <a:rPr lang="en-GB" dirty="0"/>
              <a:t>	I saw						21</a:t>
            </a:r>
            <a:endParaRPr lang="en-GB" sz="1800" dirty="0"/>
          </a:p>
          <a:p>
            <a:pPr marL="0" indent="0">
              <a:buNone/>
            </a:pPr>
            <a:r>
              <a:rPr lang="en-GB" dirty="0"/>
              <a:t>	I said to myself/considered		10</a:t>
            </a:r>
          </a:p>
          <a:p>
            <a:pPr marL="0" indent="0">
              <a:buNone/>
            </a:pPr>
            <a:r>
              <a:rPr lang="en-GB" sz="1800" dirty="0"/>
              <a:t>	I studied/found				  9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sz="1800" dirty="0"/>
              <a:t>		[N.B. A Hebrew thought in his heart and </a:t>
            </a:r>
          </a:p>
          <a:p>
            <a:pPr marL="0" indent="0">
              <a:buNone/>
            </a:pPr>
            <a:r>
              <a:rPr lang="en-GB" dirty="0"/>
              <a:t>		</a:t>
            </a:r>
            <a:r>
              <a:rPr lang="en-GB" sz="1800" dirty="0"/>
              <a:t>felt in his 	stomach/bowels]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sz="2400" dirty="0"/>
              <a:t>A different form of poetry compared to Psalms</a:t>
            </a:r>
            <a:br>
              <a:rPr lang="en-GB" sz="2400" dirty="0"/>
            </a:br>
            <a:endParaRPr lang="en-GB" dirty="0"/>
          </a:p>
          <a:p>
            <a:pPr marL="0" indent="0">
              <a:buNone/>
            </a:pPr>
            <a:r>
              <a:rPr lang="en-GB" sz="2400" dirty="0"/>
              <a:t>No Chiastic structure			</a:t>
            </a:r>
            <a:r>
              <a:rPr lang="en-GB" dirty="0"/>
              <a:t>A – B – C – B - C</a:t>
            </a:r>
            <a:endParaRPr lang="en-GB" sz="2400" dirty="0"/>
          </a:p>
          <a:p>
            <a:pPr marL="0" indent="0">
              <a:buNone/>
            </a:pPr>
            <a:endParaRPr lang="en-GB" sz="1100" dirty="0"/>
          </a:p>
          <a:p>
            <a:pPr marL="0" indent="0">
              <a:buNone/>
            </a:pPr>
            <a:endParaRPr lang="en-GB" sz="1100" dirty="0"/>
          </a:p>
          <a:p>
            <a:pPr marL="0" indent="0">
              <a:buNone/>
            </a:pPr>
            <a:endParaRPr lang="en-GB" sz="1100" dirty="0"/>
          </a:p>
          <a:p>
            <a:pPr marL="0" indent="0">
              <a:buNone/>
            </a:pPr>
            <a:endParaRPr lang="en-GB" sz="1800" dirty="0"/>
          </a:p>
          <a:p>
            <a:pPr marL="0" indent="0">
              <a:buNone/>
            </a:pPr>
            <a:endParaRPr lang="en-GB" sz="1800" dirty="0"/>
          </a:p>
        </p:txBody>
      </p:sp>
    </p:spTree>
    <p:extLst>
      <p:ext uri="{BB962C8B-B14F-4D97-AF65-F5344CB8AC3E}">
        <p14:creationId xmlns:p14="http://schemas.microsoft.com/office/powerpoint/2010/main" val="37534320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29F525-2C7E-48CB-BF60-95CB63CADE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611418"/>
          </a:xfrm>
        </p:spPr>
        <p:txBody>
          <a:bodyPr>
            <a:noAutofit/>
          </a:bodyPr>
          <a:lstStyle/>
          <a:p>
            <a:r>
              <a:rPr lang="en-GB" sz="2800" b="1" u="sng" dirty="0"/>
              <a:t>Where does Qohelet fit in the OT / HB?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BF817B-215E-4AA8-8F50-EE60335A8A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6304" y="1225118"/>
            <a:ext cx="8293409" cy="543313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000" dirty="0"/>
              <a:t>Torah</a:t>
            </a:r>
          </a:p>
          <a:p>
            <a:pPr marL="0" indent="0">
              <a:buNone/>
            </a:pPr>
            <a:r>
              <a:rPr lang="en-GB" sz="2000" dirty="0"/>
              <a:t>Historical Books</a:t>
            </a:r>
          </a:p>
          <a:p>
            <a:pPr marL="0" indent="0">
              <a:buNone/>
            </a:pPr>
            <a:r>
              <a:rPr lang="en-GB" sz="2000" dirty="0"/>
              <a:t>Wisdom Books</a:t>
            </a:r>
          </a:p>
          <a:p>
            <a:pPr marL="0" indent="0">
              <a:buNone/>
            </a:pPr>
            <a:r>
              <a:rPr lang="en-GB" sz="2000" dirty="0"/>
              <a:t>Prophets</a:t>
            </a:r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35421791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29F525-2C7E-48CB-BF60-95CB63CADE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611418"/>
          </a:xfrm>
        </p:spPr>
        <p:txBody>
          <a:bodyPr>
            <a:noAutofit/>
          </a:bodyPr>
          <a:lstStyle/>
          <a:p>
            <a:r>
              <a:rPr lang="en-GB" sz="2800" b="1" u="sng" dirty="0"/>
              <a:t>Qohelet in the OT / HB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BF817B-215E-4AA8-8F50-EE60335A8A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6304" y="1225118"/>
            <a:ext cx="8293409" cy="543313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000" dirty="0"/>
              <a:t>Torah</a:t>
            </a:r>
          </a:p>
          <a:p>
            <a:pPr marL="0" indent="0">
              <a:buNone/>
            </a:pPr>
            <a:r>
              <a:rPr lang="en-GB" sz="2000" dirty="0"/>
              <a:t>Historical Books</a:t>
            </a:r>
          </a:p>
          <a:p>
            <a:pPr marL="0" indent="0">
              <a:buNone/>
            </a:pPr>
            <a:r>
              <a:rPr lang="en-GB" sz="2000" dirty="0"/>
              <a:t>Wisdom Books</a:t>
            </a:r>
          </a:p>
          <a:p>
            <a:pPr marL="0" indent="0">
              <a:buNone/>
            </a:pPr>
            <a:r>
              <a:rPr lang="en-GB" sz="2000" dirty="0"/>
              <a:t>Prophets</a:t>
            </a:r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r>
              <a:rPr lang="en-GB" sz="2000" dirty="0"/>
              <a:t>(Progression of ideas from Job to </a:t>
            </a:r>
            <a:r>
              <a:rPr lang="en-GB" sz="2000" dirty="0" err="1"/>
              <a:t>SoS</a:t>
            </a:r>
            <a:r>
              <a:rPr lang="en-GB" sz="2000" dirty="0"/>
              <a:t> to follow in a later week)</a:t>
            </a:r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endParaRPr lang="en-GB" sz="2000" dirty="0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73D6976C-6199-47C9-83E7-7EFEB8F6B496}"/>
              </a:ext>
            </a:extLst>
          </p:cNvPr>
          <p:cNvCxnSpPr>
            <a:cxnSpLocks/>
          </p:cNvCxnSpPr>
          <p:nvPr/>
        </p:nvCxnSpPr>
        <p:spPr>
          <a:xfrm>
            <a:off x="2530136" y="2210540"/>
            <a:ext cx="1047565" cy="0"/>
          </a:xfrm>
          <a:prstGeom prst="line">
            <a:avLst/>
          </a:prstGeom>
          <a:ln w="254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EABF53A6-8FC9-4B1E-9FEE-C4FD3EB5F40C}"/>
              </a:ext>
            </a:extLst>
          </p:cNvPr>
          <p:cNvCxnSpPr>
            <a:cxnSpLocks/>
          </p:cNvCxnSpPr>
          <p:nvPr/>
        </p:nvCxnSpPr>
        <p:spPr>
          <a:xfrm>
            <a:off x="3577701" y="2210540"/>
            <a:ext cx="1648289" cy="1728188"/>
          </a:xfrm>
          <a:prstGeom prst="line">
            <a:avLst/>
          </a:prstGeom>
          <a:ln w="254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8DA9A99B-1A7C-4F5D-BD63-73D7F9608F33}"/>
              </a:ext>
            </a:extLst>
          </p:cNvPr>
          <p:cNvCxnSpPr>
            <a:cxnSpLocks/>
          </p:cNvCxnSpPr>
          <p:nvPr/>
        </p:nvCxnSpPr>
        <p:spPr>
          <a:xfrm>
            <a:off x="3733060" y="2354063"/>
            <a:ext cx="648070" cy="0"/>
          </a:xfrm>
          <a:prstGeom prst="line">
            <a:avLst/>
          </a:prstGeom>
          <a:ln w="254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501AA65F-2B29-4766-BE12-E145F6D87385}"/>
              </a:ext>
            </a:extLst>
          </p:cNvPr>
          <p:cNvCxnSpPr>
            <a:cxnSpLocks/>
          </p:cNvCxnSpPr>
          <p:nvPr/>
        </p:nvCxnSpPr>
        <p:spPr>
          <a:xfrm>
            <a:off x="4076330" y="2746160"/>
            <a:ext cx="648070" cy="0"/>
          </a:xfrm>
          <a:prstGeom prst="line">
            <a:avLst/>
          </a:prstGeom>
          <a:ln w="254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D420C39C-BEBF-4542-8C30-44CA5F6AA76D}"/>
              </a:ext>
            </a:extLst>
          </p:cNvPr>
          <p:cNvCxnSpPr>
            <a:cxnSpLocks/>
          </p:cNvCxnSpPr>
          <p:nvPr/>
        </p:nvCxnSpPr>
        <p:spPr>
          <a:xfrm>
            <a:off x="4400365" y="3093868"/>
            <a:ext cx="648070" cy="0"/>
          </a:xfrm>
          <a:prstGeom prst="line">
            <a:avLst/>
          </a:prstGeom>
          <a:ln w="254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8D4951F5-1715-4B80-8C04-7C22DBDA60D8}"/>
              </a:ext>
            </a:extLst>
          </p:cNvPr>
          <p:cNvCxnSpPr>
            <a:cxnSpLocks/>
          </p:cNvCxnSpPr>
          <p:nvPr/>
        </p:nvCxnSpPr>
        <p:spPr>
          <a:xfrm>
            <a:off x="5225990" y="3938728"/>
            <a:ext cx="648070" cy="0"/>
          </a:xfrm>
          <a:prstGeom prst="line">
            <a:avLst/>
          </a:prstGeom>
          <a:ln w="254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3EDBBE11-AEB6-428A-894F-5E3656995CC8}"/>
              </a:ext>
            </a:extLst>
          </p:cNvPr>
          <p:cNvCxnSpPr>
            <a:cxnSpLocks/>
          </p:cNvCxnSpPr>
          <p:nvPr/>
        </p:nvCxnSpPr>
        <p:spPr>
          <a:xfrm>
            <a:off x="4813176" y="3526655"/>
            <a:ext cx="648070" cy="0"/>
          </a:xfrm>
          <a:prstGeom prst="line">
            <a:avLst/>
          </a:prstGeom>
          <a:ln w="254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id="{6ED2EFE4-64CF-4DAE-93E7-D2E182FF1DA9}"/>
              </a:ext>
            </a:extLst>
          </p:cNvPr>
          <p:cNvSpPr txBox="1"/>
          <p:nvPr/>
        </p:nvSpPr>
        <p:spPr>
          <a:xfrm>
            <a:off x="5189741" y="2901582"/>
            <a:ext cx="23155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Proverbs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E1586FD5-1680-421B-9656-36D01BEB98CF}"/>
              </a:ext>
            </a:extLst>
          </p:cNvPr>
          <p:cNvSpPr txBox="1"/>
          <p:nvPr/>
        </p:nvSpPr>
        <p:spPr>
          <a:xfrm>
            <a:off x="4865706" y="2567924"/>
            <a:ext cx="23155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(Psalms)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4433978B-0DA8-4B5C-AA8B-18A715B20E2F}"/>
              </a:ext>
            </a:extLst>
          </p:cNvPr>
          <p:cNvSpPr txBox="1"/>
          <p:nvPr/>
        </p:nvSpPr>
        <p:spPr>
          <a:xfrm>
            <a:off x="4604552" y="2164786"/>
            <a:ext cx="23155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Job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D3D68B87-8E26-42F4-BB7D-C872F21898B8}"/>
              </a:ext>
            </a:extLst>
          </p:cNvPr>
          <p:cNvSpPr txBox="1"/>
          <p:nvPr/>
        </p:nvSpPr>
        <p:spPr>
          <a:xfrm>
            <a:off x="5496760" y="3327822"/>
            <a:ext cx="292093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rgbClr val="FF0000"/>
                </a:solidFill>
              </a:rPr>
              <a:t>Ecclesiastes / Qohelet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B09FCD3C-018C-42B3-9CC7-BDA3796FA8D3}"/>
              </a:ext>
            </a:extLst>
          </p:cNvPr>
          <p:cNvSpPr txBox="1"/>
          <p:nvPr/>
        </p:nvSpPr>
        <p:spPr>
          <a:xfrm>
            <a:off x="5965055" y="3754062"/>
            <a:ext cx="23155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Song of Solomon</a:t>
            </a:r>
          </a:p>
        </p:txBody>
      </p:sp>
    </p:spTree>
    <p:extLst>
      <p:ext uri="{BB962C8B-B14F-4D97-AF65-F5344CB8AC3E}">
        <p14:creationId xmlns:p14="http://schemas.microsoft.com/office/powerpoint/2010/main" val="25152224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29F525-2C7E-48CB-BF60-95CB63CADE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611418"/>
          </a:xfrm>
        </p:spPr>
        <p:txBody>
          <a:bodyPr>
            <a:noAutofit/>
          </a:bodyPr>
          <a:lstStyle/>
          <a:p>
            <a:r>
              <a:rPr lang="en-GB" sz="2800" b="1" u="sng" dirty="0"/>
              <a:t>Who was Qohelet?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BF817B-215E-4AA8-8F50-EE60335A8A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6304" y="1000002"/>
            <a:ext cx="8293409" cy="565824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000" dirty="0"/>
              <a:t>Qohelet is his Hebrew title</a:t>
            </a:r>
          </a:p>
          <a:p>
            <a:pPr marL="0" indent="0">
              <a:buNone/>
            </a:pPr>
            <a:r>
              <a:rPr lang="en-GB" sz="2000" dirty="0"/>
              <a:t>Ecclesiastes is its Greek translation     (from </a:t>
            </a:r>
            <a:r>
              <a:rPr lang="en-GB" sz="2000" i="1" dirty="0" err="1"/>
              <a:t>ekklesia</a:t>
            </a:r>
            <a:r>
              <a:rPr lang="en-GB" sz="2000" dirty="0"/>
              <a:t> – assembly)</a:t>
            </a:r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r>
              <a:rPr lang="en-GB" sz="2000" dirty="0"/>
              <a:t>It means “the leader/teacher/(maybe member) of the assembly”</a:t>
            </a:r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r>
              <a:rPr lang="en-GB" sz="2000" dirty="0"/>
              <a:t>Usually 		The Preacher, The Teacher, The Quester (</a:t>
            </a:r>
            <a:r>
              <a:rPr lang="en-GB" sz="2000" dirty="0" err="1"/>
              <a:t>msg</a:t>
            </a:r>
            <a:r>
              <a:rPr lang="en-GB" sz="2000" dirty="0"/>
              <a:t>)</a:t>
            </a:r>
          </a:p>
          <a:p>
            <a:pPr marL="0" indent="0">
              <a:buNone/>
            </a:pPr>
            <a:r>
              <a:rPr lang="en-GB" sz="2000" dirty="0"/>
              <a:t>Rare		Spokesman, Philosopher</a:t>
            </a:r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r>
              <a:rPr lang="en-GB" sz="2000" dirty="0"/>
              <a:t>Solomon ???	well, maybe . . .</a:t>
            </a:r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r>
              <a:rPr lang="en-GB" sz="2000" dirty="0"/>
              <a:t>Date:  many (not all) consider it around 3</a:t>
            </a:r>
            <a:r>
              <a:rPr lang="en-GB" sz="2000" baseline="30000" dirty="0"/>
              <a:t>rd</a:t>
            </a:r>
            <a:r>
              <a:rPr lang="en-GB" sz="2000" dirty="0"/>
              <a:t> century BC based on </a:t>
            </a:r>
          </a:p>
          <a:p>
            <a:pPr marL="0" indent="0">
              <a:buNone/>
            </a:pPr>
            <a:r>
              <a:rPr lang="en-GB" sz="2000" dirty="0"/>
              <a:t>	vocabulary, language, grammar, ideas</a:t>
            </a:r>
          </a:p>
          <a:p>
            <a:pPr marL="0" indent="0">
              <a:buNone/>
            </a:pP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16854208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399</TotalTime>
  <Words>876</Words>
  <Application>Microsoft Office PowerPoint</Application>
  <PresentationFormat>On-screen Show (4:3)</PresentationFormat>
  <Paragraphs>139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Forte</vt:lpstr>
      <vt:lpstr>Office Theme</vt:lpstr>
      <vt:lpstr>Keep  calm  and read Qohelet</vt:lpstr>
      <vt:lpstr>What sort of book is Ecclesiastes?    </vt:lpstr>
      <vt:lpstr>What sort of book is Ecclesiastes?    </vt:lpstr>
      <vt:lpstr>Qohelet’s format-    It’s Different !</vt:lpstr>
      <vt:lpstr>Qohelet researched:</vt:lpstr>
      <vt:lpstr>PowerPoint Presentation</vt:lpstr>
      <vt:lpstr>Where does Qohelet fit in the OT / HB?</vt:lpstr>
      <vt:lpstr>Qohelet in the OT / HB</vt:lpstr>
      <vt:lpstr>Who was Qohelet?</vt:lpstr>
      <vt:lpstr>Key Words in chap 1:1-11*  *Jewish Publications Commentary</vt:lpstr>
      <vt:lpstr>Key Words in chap 1:1-11*  *Jewish Publications Commentary</vt:lpstr>
      <vt:lpstr>What’s the point of  even reading,  let alone studying  Qohelet?     Join this virtual space . . . same time, same place, next week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Keep calm  and read Qoheleth</dc:title>
  <dc:creator>Mike Lewis</dc:creator>
  <cp:lastModifiedBy>Mike Lewis</cp:lastModifiedBy>
  <cp:revision>2</cp:revision>
  <dcterms:created xsi:type="dcterms:W3CDTF">2020-10-31T19:30:10Z</dcterms:created>
  <dcterms:modified xsi:type="dcterms:W3CDTF">2020-11-07T09:13:53Z</dcterms:modified>
</cp:coreProperties>
</file>