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4" r:id="rId3"/>
    <p:sldId id="263" r:id="rId4"/>
    <p:sldId id="265" r:id="rId5"/>
    <p:sldId id="257" r:id="rId6"/>
    <p:sldId id="266" r:id="rId7"/>
    <p:sldId id="267" r:id="rId8"/>
    <p:sldId id="268" r:id="rId9"/>
    <p:sldId id="269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48"/>
  </p:normalViewPr>
  <p:slideViewPr>
    <p:cSldViewPr snapToGrid="0" snapToObjects="1">
      <p:cViewPr varScale="1">
        <p:scale>
          <a:sx n="85" d="100"/>
          <a:sy n="85" d="100"/>
        </p:scale>
        <p:origin x="192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4750A-9130-2E4E-ABBD-678A5A96F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BA667B-A531-594C-B3CE-50338A33ED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DDB99-DB50-554E-BA9B-A3595182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DD5FB-132E-324B-9652-ED287A065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F79B2-8698-6741-BB23-9E21F2E6E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79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EF31F-8BB5-5D44-943B-2401E6BD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80D58D-CFB9-1245-AB69-C0C7E2000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4CD5E-09EE-6E4D-A65C-3B65C12B7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1C5C6-E6F1-7248-9CB3-C82B91B22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5184F-3745-CF41-A5D9-44E10BA6C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72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795F50-B88B-2C4D-BF3F-BAD97B64D8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BE180-4177-5A48-9107-3CD24DE16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FADEA-5EE3-2942-9A16-1132B82E9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D37B2-BE4F-CD4A-9FB7-A137BF909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000FA-DF0D-3944-9062-01DD3286E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69694-D754-8F44-B151-40DDD6B6D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31B49-0D36-D34D-9CBE-F4E738470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EC651-70CE-CC4C-8F4F-D15865D45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66695-D689-774D-933E-60D91BA5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47EBE-794C-F24C-A7AB-53E963CFC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4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E4D2E-74E2-4849-9C5F-7118F2933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BA1C7-2D65-834D-B741-99807D184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C683B-284C-6E41-B302-38941FC9B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A26EB-143D-7344-80B4-D02CC8AA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FC785-8C75-8A47-B8A2-95532507C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3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3AEF1-AFAF-2F45-B8BD-593E9CAA1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ECA8D-0A7F-8C45-8E0A-1D83E1414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F1670-96B3-3841-A275-4FC1F3762B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D627B-D254-0A40-8569-02D6C0D78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4777D-566C-F946-8CD2-2D4056373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391F7-1221-1847-AE04-3B87FE11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7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39F2B-44A5-E748-95EE-78D3F9D2C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68A11-BA70-564C-B06C-DB6493A27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060482-A998-ED49-A01C-D2F81F932B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99FCDB-41CB-6640-A482-0A83CE250E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13691B-5D63-9B49-9ED7-DF9F621628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CD4A1D-962C-5A4D-9997-8901BFA6E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98C0FA-4A7B-CE44-A07D-A7278AD73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A136BD-1E6C-9545-90D6-F2A4C67C7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99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1567-12FA-094A-805B-DEF96D07F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D5B576-12BE-5549-8044-B6386F4F3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1A62FF-D41B-1246-A20F-6D5FCFAA0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6C9E15-F3C6-9E47-814A-17E63F282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94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A4BC84-A0BA-D042-AF71-41D0CC17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A2F5FF-08FF-0F49-A398-BFFD09442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9619C8-A38F-7B4E-94BB-ECA6E0009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2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B582-A3F4-3749-88B9-5DE4851F4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E66A8-8CFC-954D-B55B-326A641B7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24CB1-8426-0640-86DF-13CE95468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49F870-8F30-DD49-A824-8E89FFB73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0256A-DD5D-3B49-979A-71597AD97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81BD8-3E82-234F-9200-748D1AAF6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8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5AEE4-BC39-E34A-B1A6-77969D689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7E736A-C8E0-8E4F-A21D-936AE45640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DAE01-C89C-8449-ACEC-F54C83D3CF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E874E-798F-A541-B867-75A578EBD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5D9C1-F54C-6B4F-9CA8-EFA4046ED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A32173-FA6D-1247-9DA8-EFDCE00D4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861545-11E4-7649-ACE6-A4565EDF4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A03D5-629E-8D4E-80DD-26D2769EE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B02C7-BD2B-FD40-A114-82A38928FF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6D0EE-8875-6849-93B5-01C41EA89E65}" type="datetimeFigureOut">
              <a:rPr lang="en-US" smtClean="0"/>
              <a:t>8/7/21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601AF-A4FC-7E4F-8A17-4BC2436662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6E570-F605-804D-B74D-BF1C737B1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3847E-5545-2840-85D9-77979597D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65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5AD2BF-C520-174B-8E87-3FD29F0CB9FA}"/>
              </a:ext>
            </a:extLst>
          </p:cNvPr>
          <p:cNvSpPr/>
          <p:nvPr/>
        </p:nvSpPr>
        <p:spPr>
          <a:xfrm>
            <a:off x="884420" y="551289"/>
            <a:ext cx="1130758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ea typeface="Calibri" panose="020F0502020204030204" pitchFamily="34" charset="0"/>
                <a:cs typeface="AppleSystemUIFont"/>
              </a:rPr>
              <a:t>MEANINGS</a:t>
            </a:r>
          </a:p>
          <a:p>
            <a:endParaRPr lang="en-GB" dirty="0">
              <a:ea typeface="Calibri" panose="020F0502020204030204" pitchFamily="34" charset="0"/>
              <a:cs typeface="AppleSystemUIFont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	When</a:t>
            </a:r>
          </a:p>
          <a:p>
            <a:endParaRPr lang="en-GB" dirty="0">
              <a:ea typeface="Calibri" panose="020F0502020204030204" pitchFamily="34" charset="0"/>
              <a:cs typeface="AppleSystemUIFont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	Secret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386754-FEEC-3948-B8F2-1A44789D9F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215" y="0"/>
            <a:ext cx="112595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211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5AD2BF-C520-174B-8E87-3FD29F0CB9FA}"/>
              </a:ext>
            </a:extLst>
          </p:cNvPr>
          <p:cNvSpPr/>
          <p:nvPr/>
        </p:nvSpPr>
        <p:spPr>
          <a:xfrm>
            <a:off x="884420" y="551289"/>
            <a:ext cx="113075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ea typeface="Calibri" panose="020F0502020204030204" pitchFamily="34" charset="0"/>
                <a:cs typeface="AppleSystemUIFont"/>
              </a:rPr>
              <a:t>Our Father in heaven, 		[Jesus redefines who God is - Abba] 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hallowed be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name.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kingdom come,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will be done,	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on earth as it is in heaven.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this day our daily bread,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forgive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our debts,	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as we also have forgiven our debtors.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lead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not into temptation,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but deliver us from the evil one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[some manuscripts add] 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 yours is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kingdom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power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glory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, 				WOW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forever. 					ALWAYS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Amen					AMEN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8F7B32-9721-ED46-8B97-9A255AB53861}"/>
              </a:ext>
            </a:extLst>
          </p:cNvPr>
          <p:cNvSpPr txBox="1"/>
          <p:nvPr/>
        </p:nvSpPr>
        <p:spPr>
          <a:xfrm>
            <a:off x="8251634" y="3833871"/>
            <a:ext cx="238719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ea typeface="Calibri" panose="020F0502020204030204" pitchFamily="34" charset="0"/>
                <a:cs typeface="AppleSystemUIFont"/>
              </a:rPr>
              <a:t>You You You</a:t>
            </a:r>
            <a:endParaRPr lang="en-GB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Help us Help us Help us</a:t>
            </a:r>
            <a:endParaRPr lang="en-GB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Wow Wow Wow</a:t>
            </a:r>
            <a:endParaRPr lang="en-GB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Always</a:t>
            </a:r>
            <a:endParaRPr lang="en-GB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Amen</a:t>
            </a:r>
            <a:endParaRPr lang="en-GB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B7FC8D-16E5-0446-B81B-443ED6DC85CF}"/>
              </a:ext>
            </a:extLst>
          </p:cNvPr>
          <p:cNvSpPr txBox="1"/>
          <p:nvPr/>
        </p:nvSpPr>
        <p:spPr>
          <a:xfrm>
            <a:off x="8097398" y="947451"/>
            <a:ext cx="37050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Rom 8:15 For you did not receive the </a:t>
            </a:r>
          </a:p>
          <a:p>
            <a:r>
              <a:rPr lang="en-US" dirty="0"/>
              <a:t>spirit of slavery to fall back into fear, </a:t>
            </a:r>
          </a:p>
          <a:p>
            <a:r>
              <a:rPr lang="en-US" dirty="0"/>
              <a:t>but you have received the Spirit </a:t>
            </a:r>
          </a:p>
          <a:p>
            <a:r>
              <a:rPr lang="en-US" dirty="0"/>
              <a:t>of adoption as sons, by whom we cry,</a:t>
            </a:r>
          </a:p>
          <a:p>
            <a:r>
              <a:rPr lang="en-US" dirty="0"/>
              <a:t> “Abba! Father!”</a:t>
            </a:r>
          </a:p>
        </p:txBody>
      </p:sp>
    </p:spTree>
    <p:extLst>
      <p:ext uri="{BB962C8B-B14F-4D97-AF65-F5344CB8AC3E}">
        <p14:creationId xmlns:p14="http://schemas.microsoft.com/office/powerpoint/2010/main" val="2016705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5AD2BF-C520-174B-8E87-3FD29F0CB9FA}"/>
              </a:ext>
            </a:extLst>
          </p:cNvPr>
          <p:cNvSpPr/>
          <p:nvPr/>
        </p:nvSpPr>
        <p:spPr>
          <a:xfrm>
            <a:off x="884420" y="551289"/>
            <a:ext cx="1130758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ea typeface="Calibri" panose="020F0502020204030204" pitchFamily="34" charset="0"/>
                <a:cs typeface="AppleSystemUIFont"/>
              </a:rPr>
              <a:t>MEANINGS</a:t>
            </a:r>
          </a:p>
          <a:p>
            <a:endParaRPr lang="en-GB" dirty="0">
              <a:ea typeface="Calibri" panose="020F0502020204030204" pitchFamily="34" charset="0"/>
              <a:cs typeface="AppleSystemUIFont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	When</a:t>
            </a:r>
          </a:p>
          <a:p>
            <a:endParaRPr lang="en-GB" dirty="0">
              <a:ea typeface="Calibri" panose="020F0502020204030204" pitchFamily="34" charset="0"/>
              <a:cs typeface="AppleSystemUIFont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	Secret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386754-FEEC-3948-B8F2-1A44789D9F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215" y="0"/>
            <a:ext cx="11259569" cy="685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EEEAF26-A31B-394B-9B79-2817BEB5922B}"/>
              </a:ext>
            </a:extLst>
          </p:cNvPr>
          <p:cNvSpPr/>
          <p:nvPr/>
        </p:nvSpPr>
        <p:spPr>
          <a:xfrm>
            <a:off x="466215" y="4583163"/>
            <a:ext cx="11259569" cy="22748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590130-0602-5440-9BEA-73C8A77D6010}"/>
              </a:ext>
            </a:extLst>
          </p:cNvPr>
          <p:cNvSpPr txBox="1"/>
          <p:nvPr/>
        </p:nvSpPr>
        <p:spPr>
          <a:xfrm>
            <a:off x="466215" y="4583163"/>
            <a:ext cx="1091213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Сhuсk іѕ а vеrу ѕіmрlе аnd mоdеѕt mаn. Не hаѕ nоt buіlt а ѕіnglе hоuѕе fоr hіmѕеlf, </a:t>
            </a:r>
          </a:p>
          <a:p>
            <a:r>
              <a:rPr lang="en-GB" sz="2000" dirty="0">
                <a:solidFill>
                  <a:schemeClr val="bg1"/>
                </a:solidFill>
              </a:rPr>
              <a:t>nеіthеr hаѕ аnу рrореrtу. Не dоеѕn’t hаvе а ѕіnglе саr undеr hіѕ роѕѕеѕѕіоn. </a:t>
            </a:r>
          </a:p>
          <a:p>
            <a:r>
              <a:rPr lang="en-GB" sz="2000" dirty="0">
                <a:solidFill>
                  <a:schemeClr val="bg1"/>
                </a:solidFill>
              </a:rPr>
              <a:t>Не іѕ а vеrу dіffеrеnt реrѕоnаlіtу, аnd thаt mаkеѕ hіm vеrу ѕресіаl. </a:t>
            </a:r>
          </a:p>
          <a:p>
            <a:r>
              <a:rPr lang="en-GB" sz="2000" dirty="0">
                <a:solidFill>
                  <a:schemeClr val="bg1"/>
                </a:solidFill>
              </a:rPr>
              <a:t>Не ѕtіll lіvеѕ іn а rеntеd араrtmеnt wіth hіѕ wіfе.</a:t>
            </a:r>
          </a:p>
          <a:p>
            <a:r>
              <a:rPr lang="az-Cyrl-AZ" sz="2000" dirty="0">
                <a:solidFill>
                  <a:schemeClr val="bg1"/>
                </a:solidFill>
              </a:rPr>
              <a:t>Аѕ о</a:t>
            </a:r>
            <a:r>
              <a:rPr lang="en-GB" sz="2000" dirty="0">
                <a:solidFill>
                  <a:schemeClr val="bg1"/>
                </a:solidFill>
              </a:rPr>
              <a:t>f 2021, </a:t>
            </a:r>
            <a:r>
              <a:rPr lang="az-Cyrl-AZ" sz="2000" dirty="0">
                <a:solidFill>
                  <a:schemeClr val="bg1"/>
                </a:solidFill>
              </a:rPr>
              <a:t>Не </a:t>
            </a:r>
            <a:r>
              <a:rPr lang="en-GB" sz="2000" dirty="0">
                <a:solidFill>
                  <a:schemeClr val="bg1"/>
                </a:solidFill>
              </a:rPr>
              <a:t>h</a:t>
            </a:r>
            <a:r>
              <a:rPr lang="az-Cyrl-AZ" sz="2000" dirty="0">
                <a:solidFill>
                  <a:schemeClr val="bg1"/>
                </a:solidFill>
              </a:rPr>
              <a:t>аѕ а </a:t>
            </a:r>
            <a:r>
              <a:rPr lang="en-GB" sz="2000" dirty="0">
                <a:solidFill>
                  <a:schemeClr val="bg1"/>
                </a:solidFill>
              </a:rPr>
              <a:t>n</a:t>
            </a:r>
            <a:r>
              <a:rPr lang="az-Cyrl-AZ" sz="2000" dirty="0">
                <a:solidFill>
                  <a:schemeClr val="bg1"/>
                </a:solidFill>
              </a:rPr>
              <a:t>е</a:t>
            </a:r>
            <a:r>
              <a:rPr lang="en-GB" sz="2000" dirty="0">
                <a:solidFill>
                  <a:schemeClr val="bg1"/>
                </a:solidFill>
              </a:rPr>
              <a:t>t w</a:t>
            </a:r>
            <a:r>
              <a:rPr lang="az-Cyrl-AZ" sz="2000" dirty="0">
                <a:solidFill>
                  <a:schemeClr val="bg1"/>
                </a:solidFill>
              </a:rPr>
              <a:t>о</a:t>
            </a:r>
            <a:r>
              <a:rPr lang="en-GB" sz="2000" dirty="0">
                <a:solidFill>
                  <a:schemeClr val="bg1"/>
                </a:solidFill>
              </a:rPr>
              <a:t>rth </a:t>
            </a:r>
            <a:r>
              <a:rPr lang="az-Cyrl-AZ" sz="2000" dirty="0">
                <a:solidFill>
                  <a:schemeClr val="bg1"/>
                </a:solidFill>
              </a:rPr>
              <a:t>о</a:t>
            </a:r>
            <a:r>
              <a:rPr lang="en-GB" sz="2000" dirty="0">
                <a:solidFill>
                  <a:schemeClr val="bg1"/>
                </a:solidFill>
              </a:rPr>
              <a:t>f $2 m</a:t>
            </a:r>
            <a:r>
              <a:rPr lang="az-Cyrl-AZ" sz="2000" dirty="0">
                <a:solidFill>
                  <a:schemeClr val="bg1"/>
                </a:solidFill>
              </a:rPr>
              <a:t>і</a:t>
            </a:r>
            <a:r>
              <a:rPr lang="en-GB" sz="2000" dirty="0">
                <a:solidFill>
                  <a:schemeClr val="bg1"/>
                </a:solidFill>
              </a:rPr>
              <a:t>ll</a:t>
            </a:r>
            <a:r>
              <a:rPr lang="az-Cyrl-AZ" sz="2000" dirty="0">
                <a:solidFill>
                  <a:schemeClr val="bg1"/>
                </a:solidFill>
              </a:rPr>
              <a:t>іо</a:t>
            </a:r>
            <a:r>
              <a:rPr lang="en-GB" sz="2000" dirty="0">
                <a:solidFill>
                  <a:schemeClr val="bg1"/>
                </a:solidFill>
              </a:rPr>
              <a:t>n, but h</a:t>
            </a:r>
            <a:r>
              <a:rPr lang="az-Cyrl-AZ" sz="2000" dirty="0">
                <a:solidFill>
                  <a:schemeClr val="bg1"/>
                </a:solidFill>
              </a:rPr>
              <a:t>е </a:t>
            </a:r>
            <a:r>
              <a:rPr lang="en-GB" sz="2000" dirty="0">
                <a:solidFill>
                  <a:schemeClr val="bg1"/>
                </a:solidFill>
              </a:rPr>
              <a:t>w</a:t>
            </a:r>
            <a:r>
              <a:rPr lang="az-Cyrl-AZ" sz="2000" dirty="0">
                <a:solidFill>
                  <a:schemeClr val="bg1"/>
                </a:solidFill>
              </a:rPr>
              <a:t>о</a:t>
            </a:r>
            <a:r>
              <a:rPr lang="en-GB" sz="2000" dirty="0">
                <a:solidFill>
                  <a:schemeClr val="bg1"/>
                </a:solidFill>
              </a:rPr>
              <a:t>uld h</a:t>
            </a:r>
            <a:r>
              <a:rPr lang="az-Cyrl-AZ" sz="2000" dirty="0">
                <a:solidFill>
                  <a:schemeClr val="bg1"/>
                </a:solidFill>
              </a:rPr>
              <a:t>а</a:t>
            </a:r>
            <a:r>
              <a:rPr lang="en-GB" sz="2000" dirty="0">
                <a:solidFill>
                  <a:schemeClr val="bg1"/>
                </a:solidFill>
              </a:rPr>
              <a:t>v</a:t>
            </a:r>
            <a:r>
              <a:rPr lang="az-Cyrl-AZ" sz="2000" dirty="0">
                <a:solidFill>
                  <a:schemeClr val="bg1"/>
                </a:solidFill>
              </a:rPr>
              <a:t>е </a:t>
            </a:r>
            <a:r>
              <a:rPr lang="en-GB" sz="2000" dirty="0">
                <a:solidFill>
                  <a:schemeClr val="bg1"/>
                </a:solidFill>
              </a:rPr>
              <a:t>h</a:t>
            </a:r>
            <a:r>
              <a:rPr lang="az-Cyrl-AZ" sz="2000" dirty="0">
                <a:solidFill>
                  <a:schemeClr val="bg1"/>
                </a:solidFill>
              </a:rPr>
              <a:t>а</a:t>
            </a:r>
            <a:r>
              <a:rPr lang="en-GB" sz="2000" dirty="0">
                <a:solidFill>
                  <a:schemeClr val="bg1"/>
                </a:solidFill>
              </a:rPr>
              <a:t>d mu</a:t>
            </a:r>
            <a:r>
              <a:rPr lang="az-Cyrl-AZ" sz="2000" dirty="0">
                <a:solidFill>
                  <a:schemeClr val="bg1"/>
                </a:solidFill>
              </a:rPr>
              <a:t>с</a:t>
            </a:r>
            <a:r>
              <a:rPr lang="en-GB" sz="2000" dirty="0">
                <a:solidFill>
                  <a:schemeClr val="bg1"/>
                </a:solidFill>
              </a:rPr>
              <a:t>h m</a:t>
            </a:r>
            <a:r>
              <a:rPr lang="az-Cyrl-AZ" sz="2000" dirty="0">
                <a:solidFill>
                  <a:schemeClr val="bg1"/>
                </a:solidFill>
              </a:rPr>
              <a:t>о</a:t>
            </a:r>
            <a:r>
              <a:rPr lang="en-GB" sz="2000" dirty="0">
                <a:solidFill>
                  <a:schemeClr val="bg1"/>
                </a:solidFill>
              </a:rPr>
              <a:t>r</a:t>
            </a:r>
            <a:r>
              <a:rPr lang="az-Cyrl-AZ" sz="2000" dirty="0">
                <a:solidFill>
                  <a:schemeClr val="bg1"/>
                </a:solidFill>
              </a:rPr>
              <a:t>е. </a:t>
            </a:r>
            <a:endParaRPr lang="en-GB" sz="2000" dirty="0">
              <a:solidFill>
                <a:schemeClr val="bg1"/>
              </a:solidFill>
            </a:endParaRPr>
          </a:p>
          <a:p>
            <a:r>
              <a:rPr lang="az-Cyrl-AZ" sz="2000" dirty="0">
                <a:solidFill>
                  <a:schemeClr val="bg1"/>
                </a:solidFill>
              </a:rPr>
              <a:t>Не </a:t>
            </a:r>
            <a:r>
              <a:rPr lang="en-GB" sz="2000" dirty="0">
                <a:solidFill>
                  <a:schemeClr val="bg1"/>
                </a:solidFill>
              </a:rPr>
              <a:t>h</a:t>
            </a:r>
            <a:r>
              <a:rPr lang="az-Cyrl-AZ" sz="2000" dirty="0">
                <a:solidFill>
                  <a:schemeClr val="bg1"/>
                </a:solidFill>
              </a:rPr>
              <a:t>аѕ </a:t>
            </a:r>
            <a:r>
              <a:rPr lang="en-GB" sz="2000" dirty="0">
                <a:solidFill>
                  <a:schemeClr val="bg1"/>
                </a:solidFill>
              </a:rPr>
              <a:t>d</a:t>
            </a:r>
            <a:r>
              <a:rPr lang="az-Cyrl-AZ" sz="2000" dirty="0">
                <a:solidFill>
                  <a:schemeClr val="bg1"/>
                </a:solidFill>
              </a:rPr>
              <a:t>о</a:t>
            </a:r>
            <a:r>
              <a:rPr lang="en-GB" sz="2000" dirty="0">
                <a:solidFill>
                  <a:schemeClr val="bg1"/>
                </a:solidFill>
              </a:rPr>
              <a:t>n</a:t>
            </a:r>
            <a:r>
              <a:rPr lang="az-Cyrl-AZ" sz="2000" dirty="0">
                <a:solidFill>
                  <a:schemeClr val="bg1"/>
                </a:solidFill>
              </a:rPr>
              <a:t>а</a:t>
            </a:r>
            <a:r>
              <a:rPr lang="en-GB" sz="2000" dirty="0">
                <a:solidFill>
                  <a:schemeClr val="bg1"/>
                </a:solidFill>
              </a:rPr>
              <a:t>t</a:t>
            </a:r>
            <a:r>
              <a:rPr lang="az-Cyrl-AZ" sz="2000" dirty="0">
                <a:solidFill>
                  <a:schemeClr val="bg1"/>
                </a:solidFill>
              </a:rPr>
              <a:t>е</a:t>
            </a:r>
            <a:r>
              <a:rPr lang="en-GB" sz="2000" dirty="0">
                <a:solidFill>
                  <a:schemeClr val="bg1"/>
                </a:solidFill>
              </a:rPr>
              <a:t>d $8 b</a:t>
            </a:r>
            <a:r>
              <a:rPr lang="az-Cyrl-AZ" sz="2000" dirty="0">
                <a:solidFill>
                  <a:schemeClr val="bg1"/>
                </a:solidFill>
              </a:rPr>
              <a:t>і</a:t>
            </a:r>
            <a:r>
              <a:rPr lang="en-GB" sz="2000" dirty="0">
                <a:solidFill>
                  <a:schemeClr val="bg1"/>
                </a:solidFill>
              </a:rPr>
              <a:t>ll</a:t>
            </a:r>
            <a:r>
              <a:rPr lang="az-Cyrl-AZ" sz="2000" dirty="0">
                <a:solidFill>
                  <a:schemeClr val="bg1"/>
                </a:solidFill>
              </a:rPr>
              <a:t>іо</a:t>
            </a:r>
            <a:r>
              <a:rPr lang="en-GB" sz="2000" dirty="0">
                <a:solidFill>
                  <a:schemeClr val="bg1"/>
                </a:solidFill>
              </a:rPr>
              <a:t>n t</a:t>
            </a:r>
            <a:r>
              <a:rPr lang="az-Cyrl-AZ" sz="2000" dirty="0">
                <a:solidFill>
                  <a:schemeClr val="bg1"/>
                </a:solidFill>
              </a:rPr>
              <a:t>о с</a:t>
            </a:r>
            <a:r>
              <a:rPr lang="en-GB" sz="2000" dirty="0">
                <a:solidFill>
                  <a:schemeClr val="bg1"/>
                </a:solidFill>
              </a:rPr>
              <a:t>h</a:t>
            </a:r>
            <a:r>
              <a:rPr lang="az-Cyrl-AZ" sz="2000" dirty="0">
                <a:solidFill>
                  <a:schemeClr val="bg1"/>
                </a:solidFill>
              </a:rPr>
              <a:t>а</a:t>
            </a:r>
            <a:r>
              <a:rPr lang="en-GB" sz="2000" dirty="0">
                <a:solidFill>
                  <a:schemeClr val="bg1"/>
                </a:solidFill>
              </a:rPr>
              <a:t>r</a:t>
            </a:r>
            <a:r>
              <a:rPr lang="az-Cyrl-AZ" sz="2000" dirty="0">
                <a:solidFill>
                  <a:schemeClr val="bg1"/>
                </a:solidFill>
              </a:rPr>
              <a:t>і</a:t>
            </a:r>
            <a:r>
              <a:rPr lang="en-GB" sz="2000" dirty="0">
                <a:solidFill>
                  <a:schemeClr val="bg1"/>
                </a:solidFill>
              </a:rPr>
              <a:t>t</a:t>
            </a:r>
            <a:r>
              <a:rPr lang="az-Cyrl-AZ" sz="2000" dirty="0">
                <a:solidFill>
                  <a:schemeClr val="bg1"/>
                </a:solidFill>
              </a:rPr>
              <a:t>іеѕ</a:t>
            </a:r>
            <a:r>
              <a:rPr lang="en-GB" sz="2000" dirty="0">
                <a:solidFill>
                  <a:schemeClr val="bg1"/>
                </a:solidFill>
              </a:rPr>
              <a:t>. </a:t>
            </a:r>
            <a:r>
              <a:rPr lang="az-Cyrl-AZ" sz="2000" dirty="0">
                <a:solidFill>
                  <a:schemeClr val="bg1"/>
                </a:solidFill>
              </a:rPr>
              <a:t>Не іѕ а </a:t>
            </a:r>
            <a:r>
              <a:rPr lang="en-GB" sz="2000" dirty="0">
                <a:solidFill>
                  <a:schemeClr val="bg1"/>
                </a:solidFill>
              </a:rPr>
              <a:t>m</a:t>
            </a:r>
            <a:r>
              <a:rPr lang="az-Cyrl-AZ" sz="2000" dirty="0">
                <a:solidFill>
                  <a:schemeClr val="bg1"/>
                </a:solidFill>
              </a:rPr>
              <a:t>а</a:t>
            </a:r>
            <a:r>
              <a:rPr lang="en-GB" sz="2000" dirty="0">
                <a:solidFill>
                  <a:schemeClr val="bg1"/>
                </a:solidFill>
              </a:rPr>
              <a:t>n </a:t>
            </a:r>
            <a:r>
              <a:rPr lang="az-Cyrl-AZ" sz="2000" dirty="0">
                <a:solidFill>
                  <a:schemeClr val="bg1"/>
                </a:solidFill>
              </a:rPr>
              <a:t>о</a:t>
            </a:r>
            <a:r>
              <a:rPr lang="en-GB" sz="2000" dirty="0">
                <a:solidFill>
                  <a:schemeClr val="bg1"/>
                </a:solidFill>
              </a:rPr>
              <a:t>f </a:t>
            </a:r>
            <a:r>
              <a:rPr lang="az-Cyrl-AZ" sz="2000" dirty="0">
                <a:solidFill>
                  <a:schemeClr val="bg1"/>
                </a:solidFill>
              </a:rPr>
              <a:t>а </a:t>
            </a:r>
            <a:r>
              <a:rPr lang="en-GB" sz="2000" dirty="0">
                <a:solidFill>
                  <a:schemeClr val="bg1"/>
                </a:solidFill>
              </a:rPr>
              <a:t>g</a:t>
            </a:r>
            <a:r>
              <a:rPr lang="az-Cyrl-AZ" sz="2000" dirty="0">
                <a:solidFill>
                  <a:schemeClr val="bg1"/>
                </a:solidFill>
              </a:rPr>
              <a:t>о</a:t>
            </a:r>
            <a:r>
              <a:rPr lang="en-GB" sz="2000" dirty="0">
                <a:solidFill>
                  <a:schemeClr val="bg1"/>
                </a:solidFill>
              </a:rPr>
              <a:t>ld</a:t>
            </a:r>
            <a:r>
              <a:rPr lang="az-Cyrl-AZ" sz="2000" dirty="0">
                <a:solidFill>
                  <a:schemeClr val="bg1"/>
                </a:solidFill>
              </a:rPr>
              <a:t>е</a:t>
            </a:r>
            <a:r>
              <a:rPr lang="en-GB" sz="2000" dirty="0">
                <a:solidFill>
                  <a:schemeClr val="bg1"/>
                </a:solidFill>
              </a:rPr>
              <a:t>n h</a:t>
            </a:r>
            <a:r>
              <a:rPr lang="az-Cyrl-AZ" sz="2000" dirty="0">
                <a:solidFill>
                  <a:schemeClr val="bg1"/>
                </a:solidFill>
              </a:rPr>
              <a:t>еа</a:t>
            </a:r>
            <a:r>
              <a:rPr lang="en-GB" sz="2000" dirty="0">
                <a:solidFill>
                  <a:schemeClr val="bg1"/>
                </a:solidFill>
              </a:rPr>
              <a:t>rt.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68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5AD2BF-C520-174B-8E87-3FD29F0CB9FA}"/>
              </a:ext>
            </a:extLst>
          </p:cNvPr>
          <p:cNvSpPr/>
          <p:nvPr/>
        </p:nvSpPr>
        <p:spPr>
          <a:xfrm>
            <a:off x="884420" y="551289"/>
            <a:ext cx="113075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ea typeface="Calibri" panose="020F0502020204030204" pitchFamily="34" charset="0"/>
                <a:cs typeface="AppleSystemUIFont"/>
              </a:rPr>
              <a:t>Our Father in heaven, 		[Jesus redefines who God is - Abba] 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hallowed be Your name.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Your kingdom come,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Your will be done,	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on earth as it is in heaven.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Give </a:t>
            </a:r>
            <a:r>
              <a:rPr lang="en-GB" dirty="0"/>
              <a:t>us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 this day our daily bread,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forgive us our debts,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as we also have forgiven our debtors.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lead us not into temptation,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but deliver us from the evil one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[some manuscripts add] 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 yours is the kingdom 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power 	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glory, 				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forever. 		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Amen		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B7FC8D-16E5-0446-B81B-443ED6DC85CF}"/>
              </a:ext>
            </a:extLst>
          </p:cNvPr>
          <p:cNvSpPr txBox="1"/>
          <p:nvPr/>
        </p:nvSpPr>
        <p:spPr>
          <a:xfrm>
            <a:off x="8097398" y="947451"/>
            <a:ext cx="31391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What stories or passages </a:t>
            </a:r>
          </a:p>
          <a:p>
            <a:r>
              <a:rPr lang="en-US" dirty="0">
                <a:highlight>
                  <a:srgbClr val="FFFF00"/>
                </a:highlight>
              </a:rPr>
              <a:t>can you think of  in the gospels </a:t>
            </a:r>
          </a:p>
          <a:p>
            <a:r>
              <a:rPr lang="en-US" dirty="0">
                <a:highlight>
                  <a:srgbClr val="FFFF00"/>
                </a:highlight>
              </a:rPr>
              <a:t>that define God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35528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5AD2BF-C520-174B-8E87-3FD29F0CB9FA}"/>
              </a:ext>
            </a:extLst>
          </p:cNvPr>
          <p:cNvSpPr/>
          <p:nvPr/>
        </p:nvSpPr>
        <p:spPr>
          <a:xfrm>
            <a:off x="884420" y="551289"/>
            <a:ext cx="113075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ea typeface="Calibri" panose="020F0502020204030204" pitchFamily="34" charset="0"/>
                <a:cs typeface="AppleSystemUIFont"/>
              </a:rPr>
              <a:t>Our Father in heaven, 		[Jesus redefines who God is - Abba] 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hallowed be Your name.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Your kingdom come,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Your will be done,	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on earth as it is in heaven.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Give </a:t>
            </a:r>
            <a:r>
              <a:rPr lang="en-GB" dirty="0"/>
              <a:t>us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 this day our daily bread,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forgive us our debts,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as we also have forgiven our debtors.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lead us not into temptation,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but deliver us from the evil one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[some manuscripts add] 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 yours is the kingdom 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power 	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glory, 				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forever. 		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Amen					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B7FC8D-16E5-0446-B81B-443ED6DC85CF}"/>
              </a:ext>
            </a:extLst>
          </p:cNvPr>
          <p:cNvSpPr txBox="1"/>
          <p:nvPr/>
        </p:nvSpPr>
        <p:spPr>
          <a:xfrm>
            <a:off x="8097398" y="947451"/>
            <a:ext cx="37050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Rom 8:15 For you did not receive the </a:t>
            </a:r>
          </a:p>
          <a:p>
            <a:r>
              <a:rPr lang="en-US" dirty="0">
                <a:highlight>
                  <a:srgbClr val="FFFF00"/>
                </a:highlight>
              </a:rPr>
              <a:t>spirit of slavery to fall back into fear, </a:t>
            </a:r>
          </a:p>
          <a:p>
            <a:r>
              <a:rPr lang="en-US" dirty="0">
                <a:highlight>
                  <a:srgbClr val="FFFF00"/>
                </a:highlight>
              </a:rPr>
              <a:t>but you have received the Spirit </a:t>
            </a:r>
          </a:p>
          <a:p>
            <a:r>
              <a:rPr lang="en-US" dirty="0">
                <a:highlight>
                  <a:srgbClr val="FFFF00"/>
                </a:highlight>
              </a:rPr>
              <a:t>of adoption as sons, by whom we cry,</a:t>
            </a:r>
          </a:p>
          <a:p>
            <a:r>
              <a:rPr lang="en-US" dirty="0">
                <a:highlight>
                  <a:srgbClr val="FFFF00"/>
                </a:highlight>
              </a:rPr>
              <a:t> “Abba! Father!”</a:t>
            </a:r>
          </a:p>
        </p:txBody>
      </p:sp>
    </p:spTree>
    <p:extLst>
      <p:ext uri="{BB962C8B-B14F-4D97-AF65-F5344CB8AC3E}">
        <p14:creationId xmlns:p14="http://schemas.microsoft.com/office/powerpoint/2010/main" val="1068296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5AD2BF-C520-174B-8E87-3FD29F0CB9FA}"/>
              </a:ext>
            </a:extLst>
          </p:cNvPr>
          <p:cNvSpPr/>
          <p:nvPr/>
        </p:nvSpPr>
        <p:spPr>
          <a:xfrm>
            <a:off x="884420" y="551289"/>
            <a:ext cx="11307580" cy="5878532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dirty="0">
                <a:ea typeface="Calibri" panose="020F0502020204030204" pitchFamily="34" charset="0"/>
                <a:cs typeface="AppleSystemUIFont"/>
              </a:rPr>
              <a:t>Our Father in heaven, 		[Jesus redefines who God is - Abba] 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hallowed be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name.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kingdom come,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will be done,	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on earth as it is in heaven.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this day our daily bread,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forgive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our debts,	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as we also have forgiven our debtors.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lead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not into temptation,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but deliver us from the evil one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[some manuscripts add] 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 yours is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kingdom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power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glory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, 				WOW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forever. 					ALWAYS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Amen					AMEN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B7FC8D-16E5-0446-B81B-443ED6DC85CF}"/>
              </a:ext>
            </a:extLst>
          </p:cNvPr>
          <p:cNvSpPr txBox="1"/>
          <p:nvPr/>
        </p:nvSpPr>
        <p:spPr>
          <a:xfrm>
            <a:off x="8097398" y="551289"/>
            <a:ext cx="37050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Rom 8:15 For you did not receive the </a:t>
            </a:r>
          </a:p>
          <a:p>
            <a:r>
              <a:rPr lang="en-US" dirty="0"/>
              <a:t>spirit of slavery to fall back into fear, </a:t>
            </a:r>
          </a:p>
          <a:p>
            <a:r>
              <a:rPr lang="en-US" dirty="0"/>
              <a:t>but you have received the Spirit </a:t>
            </a:r>
          </a:p>
          <a:p>
            <a:r>
              <a:rPr lang="en-US" dirty="0"/>
              <a:t>of adoption as sons, by whom we cry,</a:t>
            </a:r>
          </a:p>
          <a:p>
            <a:r>
              <a:rPr lang="en-US" dirty="0"/>
              <a:t> “Abba! Father!”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55D0DE-72C6-804A-82E5-5A5D40CEA27E}"/>
              </a:ext>
            </a:extLst>
          </p:cNvPr>
          <p:cNvSpPr txBox="1"/>
          <p:nvPr/>
        </p:nvSpPr>
        <p:spPr>
          <a:xfrm>
            <a:off x="6663558" y="2588366"/>
            <a:ext cx="528670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 Questions:</a:t>
            </a:r>
          </a:p>
          <a:p>
            <a:r>
              <a:rPr lang="en-US" sz="1600" dirty="0"/>
              <a:t>Is there a connection for the believer between God’s name, kingdom and will? </a:t>
            </a:r>
          </a:p>
          <a:p>
            <a:endParaRPr lang="en-US" sz="1600" dirty="0"/>
          </a:p>
          <a:p>
            <a:r>
              <a:rPr lang="en-US" sz="1600" dirty="0"/>
              <a:t>How real is “daily bread” for us westerners? Can you think of Bible passages where people  depended on daily bread? </a:t>
            </a:r>
          </a:p>
          <a:p>
            <a:r>
              <a:rPr lang="en-US" sz="1600" dirty="0"/>
              <a:t>What was God seeking to teach them? How anxious do we get? Matt 6: 25-34</a:t>
            </a:r>
          </a:p>
          <a:p>
            <a:endParaRPr lang="en-US" sz="1600" dirty="0"/>
          </a:p>
          <a:p>
            <a:r>
              <a:rPr lang="en-US" sz="1600" dirty="0"/>
              <a:t>How serious is this matter of forgiving – see Mt 6:14-15?</a:t>
            </a:r>
          </a:p>
          <a:p>
            <a:endParaRPr lang="en-US" sz="1600" dirty="0"/>
          </a:p>
          <a:p>
            <a:r>
              <a:rPr lang="en-US" sz="1600" dirty="0"/>
              <a:t>Would God “lead us” into temptation?</a:t>
            </a:r>
          </a:p>
          <a:p>
            <a:endParaRPr lang="en-US" sz="1600" dirty="0"/>
          </a:p>
          <a:p>
            <a:r>
              <a:rPr lang="en-US" sz="1600" dirty="0"/>
              <a:t>How do kingdom, power and glory feature in Jesus’ life?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1868E8-1424-D344-A011-2AF0C03AE47A}"/>
              </a:ext>
            </a:extLst>
          </p:cNvPr>
          <p:cNvCxnSpPr>
            <a:cxnSpLocks/>
          </p:cNvCxnSpPr>
          <p:nvPr/>
        </p:nvCxnSpPr>
        <p:spPr>
          <a:xfrm>
            <a:off x="4094604" y="1663547"/>
            <a:ext cx="2366157" cy="1379456"/>
          </a:xfrm>
          <a:prstGeom prst="line">
            <a:avLst/>
          </a:prstGeom>
          <a:ln>
            <a:headEnd type="triangle"/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764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5AD2BF-C520-174B-8E87-3FD29F0CB9FA}"/>
              </a:ext>
            </a:extLst>
          </p:cNvPr>
          <p:cNvSpPr/>
          <p:nvPr/>
        </p:nvSpPr>
        <p:spPr>
          <a:xfrm>
            <a:off x="884420" y="551289"/>
            <a:ext cx="11307580" cy="5878532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dirty="0">
                <a:ea typeface="Calibri" panose="020F0502020204030204" pitchFamily="34" charset="0"/>
                <a:cs typeface="AppleSystemUIFont"/>
              </a:rPr>
              <a:t>Our Father in heaven, 		[Jesus redefines who God is - Abba] 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hallowed be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name.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kingdom come,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will be done,	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on earth as it is in heaven.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this day our daily bread,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forgive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our debts,	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as we also have forgiven our debtors.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lead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not into temptation,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but deliver us from the evil one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[some manuscripts add] 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 yours is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kingdom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power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glory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, 				WOW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forever. 					ALWAYS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Amen					AMEN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B7FC8D-16E5-0446-B81B-443ED6DC85CF}"/>
              </a:ext>
            </a:extLst>
          </p:cNvPr>
          <p:cNvSpPr txBox="1"/>
          <p:nvPr/>
        </p:nvSpPr>
        <p:spPr>
          <a:xfrm>
            <a:off x="8097398" y="551289"/>
            <a:ext cx="37050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Rom 8:15 For you did not receive the </a:t>
            </a:r>
          </a:p>
          <a:p>
            <a:r>
              <a:rPr lang="en-US" dirty="0"/>
              <a:t>spirit of slavery to fall back into fear, </a:t>
            </a:r>
          </a:p>
          <a:p>
            <a:r>
              <a:rPr lang="en-US" dirty="0"/>
              <a:t>but you have received the Spirit </a:t>
            </a:r>
          </a:p>
          <a:p>
            <a:r>
              <a:rPr lang="en-US" dirty="0"/>
              <a:t>of adoption as sons, by whom we cry,</a:t>
            </a:r>
          </a:p>
          <a:p>
            <a:r>
              <a:rPr lang="en-US" dirty="0"/>
              <a:t> “Abba! Father!”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55D0DE-72C6-804A-82E5-5A5D40CEA27E}"/>
              </a:ext>
            </a:extLst>
          </p:cNvPr>
          <p:cNvSpPr txBox="1"/>
          <p:nvPr/>
        </p:nvSpPr>
        <p:spPr>
          <a:xfrm>
            <a:off x="6663558" y="2588366"/>
            <a:ext cx="528670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 Questions:</a:t>
            </a:r>
          </a:p>
          <a:p>
            <a:r>
              <a:rPr lang="en-US" sz="1600" dirty="0"/>
              <a:t>Is there a connection for the believer between God’s name, kingdom and will? </a:t>
            </a:r>
          </a:p>
          <a:p>
            <a:endParaRPr lang="en-US" sz="1600" dirty="0"/>
          </a:p>
          <a:p>
            <a:r>
              <a:rPr lang="en-US" sz="1600" dirty="0"/>
              <a:t>How real is “daily bread” for us westerners? Can you think of Bible passages where people  depended on daily bread? </a:t>
            </a:r>
          </a:p>
          <a:p>
            <a:r>
              <a:rPr lang="en-US" sz="1600" dirty="0"/>
              <a:t>What was God seeking to teach them? How anxious do we get? Matt 6: 25-34</a:t>
            </a:r>
          </a:p>
          <a:p>
            <a:endParaRPr lang="en-US" sz="1600" dirty="0"/>
          </a:p>
          <a:p>
            <a:r>
              <a:rPr lang="en-US" sz="1600" dirty="0"/>
              <a:t>How serious is this matter of forgiving – see Mt 6:14-15?</a:t>
            </a:r>
          </a:p>
          <a:p>
            <a:endParaRPr lang="en-US" sz="1600" dirty="0"/>
          </a:p>
          <a:p>
            <a:r>
              <a:rPr lang="en-US" sz="1600" dirty="0"/>
              <a:t>Would God “lead us” into temptation?</a:t>
            </a:r>
          </a:p>
          <a:p>
            <a:endParaRPr lang="en-US" sz="1600" dirty="0"/>
          </a:p>
          <a:p>
            <a:r>
              <a:rPr lang="en-US" sz="1600" dirty="0"/>
              <a:t>How do kingdom, power and glory feature in Jesus’ life?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1868E8-1424-D344-A011-2AF0C03AE47A}"/>
              </a:ext>
            </a:extLst>
          </p:cNvPr>
          <p:cNvCxnSpPr>
            <a:cxnSpLocks/>
          </p:cNvCxnSpPr>
          <p:nvPr/>
        </p:nvCxnSpPr>
        <p:spPr>
          <a:xfrm>
            <a:off x="4094603" y="2788170"/>
            <a:ext cx="2441108" cy="914400"/>
          </a:xfrm>
          <a:prstGeom prst="line">
            <a:avLst/>
          </a:prstGeom>
          <a:ln>
            <a:headEnd type="triangle"/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499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5AD2BF-C520-174B-8E87-3FD29F0CB9FA}"/>
              </a:ext>
            </a:extLst>
          </p:cNvPr>
          <p:cNvSpPr/>
          <p:nvPr/>
        </p:nvSpPr>
        <p:spPr>
          <a:xfrm>
            <a:off x="884420" y="551289"/>
            <a:ext cx="11307580" cy="5878532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dirty="0">
                <a:ea typeface="Calibri" panose="020F0502020204030204" pitchFamily="34" charset="0"/>
                <a:cs typeface="AppleSystemUIFont"/>
              </a:rPr>
              <a:t>Our Father in heaven, 		[Jesus redefines who God is - Abba] 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hallowed be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name.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kingdom come,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will be done,	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on earth as it is in heaven.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this day our daily bread,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forgive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our debts,	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as we also have forgiven our debtors.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lead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not into temptation,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but deliver us from the evil one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[some manuscripts add] 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 yours is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kingdom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power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glory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, 				WOW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forever. 					ALWAYS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Amen					AMEN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B7FC8D-16E5-0446-B81B-443ED6DC85CF}"/>
              </a:ext>
            </a:extLst>
          </p:cNvPr>
          <p:cNvSpPr txBox="1"/>
          <p:nvPr/>
        </p:nvSpPr>
        <p:spPr>
          <a:xfrm>
            <a:off x="8097398" y="551289"/>
            <a:ext cx="37050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Rom 8:15 For you did not receive the </a:t>
            </a:r>
          </a:p>
          <a:p>
            <a:r>
              <a:rPr lang="en-US" dirty="0"/>
              <a:t>spirit of slavery to fall back into fear, </a:t>
            </a:r>
          </a:p>
          <a:p>
            <a:r>
              <a:rPr lang="en-US" dirty="0"/>
              <a:t>but you have received the Spirit </a:t>
            </a:r>
          </a:p>
          <a:p>
            <a:r>
              <a:rPr lang="en-US" dirty="0"/>
              <a:t>of adoption as sons, by whom we cry,</a:t>
            </a:r>
          </a:p>
          <a:p>
            <a:r>
              <a:rPr lang="en-US" dirty="0"/>
              <a:t> “Abba! Father!”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55D0DE-72C6-804A-82E5-5A5D40CEA27E}"/>
              </a:ext>
            </a:extLst>
          </p:cNvPr>
          <p:cNvSpPr txBox="1"/>
          <p:nvPr/>
        </p:nvSpPr>
        <p:spPr>
          <a:xfrm>
            <a:off x="6663558" y="2588366"/>
            <a:ext cx="528670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 Questions:</a:t>
            </a:r>
          </a:p>
          <a:p>
            <a:r>
              <a:rPr lang="en-US" sz="1600" dirty="0"/>
              <a:t>Is there a connection for the believer between God’s name, kingdom and will? </a:t>
            </a:r>
          </a:p>
          <a:p>
            <a:endParaRPr lang="en-US" sz="1600" dirty="0"/>
          </a:p>
          <a:p>
            <a:r>
              <a:rPr lang="en-US" sz="1600" dirty="0"/>
              <a:t>How real is “daily bread” for us westerners? Can you think of Bible passages where people  depended on daily bread? </a:t>
            </a:r>
          </a:p>
          <a:p>
            <a:r>
              <a:rPr lang="en-US" sz="1600" dirty="0"/>
              <a:t>What was God seeking to teach them? How anxious do we get? Matt 6: 25-34</a:t>
            </a:r>
          </a:p>
          <a:p>
            <a:endParaRPr lang="en-US" sz="1600" dirty="0"/>
          </a:p>
          <a:p>
            <a:r>
              <a:rPr lang="en-US" sz="1600" dirty="0"/>
              <a:t>How serious is this matter of forgiving – see Mt 6:14-15?</a:t>
            </a:r>
          </a:p>
          <a:p>
            <a:endParaRPr lang="en-US" sz="1600" dirty="0"/>
          </a:p>
          <a:p>
            <a:r>
              <a:rPr lang="en-US" sz="1600" dirty="0"/>
              <a:t>Would God “lead us” into temptation?</a:t>
            </a:r>
          </a:p>
          <a:p>
            <a:endParaRPr lang="en-US" sz="1600" dirty="0"/>
          </a:p>
          <a:p>
            <a:r>
              <a:rPr lang="en-US" sz="1600" dirty="0"/>
              <a:t>How do kingdom, power and glory feature in Jesus’ life?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1868E8-1424-D344-A011-2AF0C03AE47A}"/>
              </a:ext>
            </a:extLst>
          </p:cNvPr>
          <p:cNvCxnSpPr>
            <a:cxnSpLocks/>
          </p:cNvCxnSpPr>
          <p:nvPr/>
        </p:nvCxnSpPr>
        <p:spPr>
          <a:xfrm>
            <a:off x="4302177" y="3429000"/>
            <a:ext cx="2361381" cy="1562725"/>
          </a:xfrm>
          <a:prstGeom prst="line">
            <a:avLst/>
          </a:prstGeom>
          <a:ln>
            <a:headEnd type="triangle"/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5384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5AD2BF-C520-174B-8E87-3FD29F0CB9FA}"/>
              </a:ext>
            </a:extLst>
          </p:cNvPr>
          <p:cNvSpPr/>
          <p:nvPr/>
        </p:nvSpPr>
        <p:spPr>
          <a:xfrm>
            <a:off x="884420" y="551289"/>
            <a:ext cx="11307580" cy="5878532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dirty="0">
                <a:ea typeface="Calibri" panose="020F0502020204030204" pitchFamily="34" charset="0"/>
                <a:cs typeface="AppleSystemUIFont"/>
              </a:rPr>
              <a:t>Our Father in heaven, 		[Jesus redefines who God is - Abba] 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hallowed be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name.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kingdom come,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will be done,	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on earth as it is in heaven.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this day our daily bread,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forgive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our debts,	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as we also have forgiven our debtors.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lead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not into temptation,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but deliver us from the evil one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[some manuscripts add] 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 yours is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kingdom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power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glory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, 				WOW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forever. 					ALWAYS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Amen					AMEN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B7FC8D-16E5-0446-B81B-443ED6DC85CF}"/>
              </a:ext>
            </a:extLst>
          </p:cNvPr>
          <p:cNvSpPr txBox="1"/>
          <p:nvPr/>
        </p:nvSpPr>
        <p:spPr>
          <a:xfrm>
            <a:off x="8097398" y="551289"/>
            <a:ext cx="37050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Rom 8:15 For you did not receive the </a:t>
            </a:r>
          </a:p>
          <a:p>
            <a:r>
              <a:rPr lang="en-US" dirty="0"/>
              <a:t>spirit of slavery to fall back into fear, </a:t>
            </a:r>
          </a:p>
          <a:p>
            <a:r>
              <a:rPr lang="en-US" dirty="0"/>
              <a:t>but you have received the Spirit </a:t>
            </a:r>
          </a:p>
          <a:p>
            <a:r>
              <a:rPr lang="en-US" dirty="0"/>
              <a:t>of adoption as sons, by whom we cry,</a:t>
            </a:r>
          </a:p>
          <a:p>
            <a:r>
              <a:rPr lang="en-US" dirty="0"/>
              <a:t> “Abba! Father!”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55D0DE-72C6-804A-82E5-5A5D40CEA27E}"/>
              </a:ext>
            </a:extLst>
          </p:cNvPr>
          <p:cNvSpPr txBox="1"/>
          <p:nvPr/>
        </p:nvSpPr>
        <p:spPr>
          <a:xfrm>
            <a:off x="6663558" y="2588366"/>
            <a:ext cx="528670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 Questions:</a:t>
            </a:r>
          </a:p>
          <a:p>
            <a:r>
              <a:rPr lang="en-US" sz="1600" dirty="0"/>
              <a:t>Is there a connection for the believer between God’s name, kingdom and will? </a:t>
            </a:r>
          </a:p>
          <a:p>
            <a:endParaRPr lang="en-US" sz="1600" dirty="0"/>
          </a:p>
          <a:p>
            <a:r>
              <a:rPr lang="en-US" sz="1600" dirty="0"/>
              <a:t>How real is “daily bread” for us westerners? Can you think of Bible passages where people  depended on daily bread? </a:t>
            </a:r>
          </a:p>
          <a:p>
            <a:r>
              <a:rPr lang="en-US" sz="1600" dirty="0"/>
              <a:t>What was God seeking to teach them? How anxious do we get? Matt 6: 25-34</a:t>
            </a:r>
          </a:p>
          <a:p>
            <a:endParaRPr lang="en-US" sz="1600" dirty="0"/>
          </a:p>
          <a:p>
            <a:r>
              <a:rPr lang="en-US" sz="1600" dirty="0"/>
              <a:t>How serious is this matter of forgiving – see Mt 6:14-15?</a:t>
            </a:r>
          </a:p>
          <a:p>
            <a:endParaRPr lang="en-US" sz="1600" dirty="0"/>
          </a:p>
          <a:p>
            <a:r>
              <a:rPr lang="en-US" sz="1600" dirty="0"/>
              <a:t>Would God “lead us” into temptation?</a:t>
            </a:r>
          </a:p>
          <a:p>
            <a:endParaRPr lang="en-US" sz="1600" dirty="0"/>
          </a:p>
          <a:p>
            <a:r>
              <a:rPr lang="en-US" sz="1600" dirty="0"/>
              <a:t>How do kingdom, power and glory feature in Jesus’ life?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1868E8-1424-D344-A011-2AF0C03AE47A}"/>
              </a:ext>
            </a:extLst>
          </p:cNvPr>
          <p:cNvCxnSpPr>
            <a:cxnSpLocks/>
          </p:cNvCxnSpPr>
          <p:nvPr/>
        </p:nvCxnSpPr>
        <p:spPr>
          <a:xfrm>
            <a:off x="4137285" y="3822492"/>
            <a:ext cx="2526273" cy="1633928"/>
          </a:xfrm>
          <a:prstGeom prst="line">
            <a:avLst/>
          </a:prstGeom>
          <a:ln>
            <a:headEnd type="triangle"/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3803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5AD2BF-C520-174B-8E87-3FD29F0CB9FA}"/>
              </a:ext>
            </a:extLst>
          </p:cNvPr>
          <p:cNvSpPr/>
          <p:nvPr/>
        </p:nvSpPr>
        <p:spPr>
          <a:xfrm>
            <a:off x="884420" y="551289"/>
            <a:ext cx="11307580" cy="5878532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dirty="0">
                <a:ea typeface="Calibri" panose="020F0502020204030204" pitchFamily="34" charset="0"/>
                <a:cs typeface="AppleSystemUIFont"/>
              </a:rPr>
              <a:t>Our Father in heaven, 		[Jesus redefines who God is - Abba] 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hallowed be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name.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kingdom come,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Your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will be done,				YOUR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on earth as it is in heaven.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this day our daily bread,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forgive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our debts,	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as we also have forgiven our debtors.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lead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us</a:t>
            </a:r>
            <a:r>
              <a:rPr lang="en-GB" dirty="0">
                <a:solidFill>
                  <a:srgbClr val="0070C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not into temptation,		US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but deliver us from the evil one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[some manuscripts add] 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 yours is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kingdom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power</a:t>
            </a:r>
            <a:r>
              <a:rPr lang="en-GB" dirty="0">
                <a:solidFill>
                  <a:srgbClr val="7030A0"/>
                </a:solidFill>
                <a:ea typeface="Calibri" panose="020F0502020204030204" pitchFamily="34" charset="0"/>
                <a:cs typeface="AppleSystemUIFont"/>
              </a:rPr>
              <a:t> 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				WOW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and the </a:t>
            </a:r>
            <a:r>
              <a:rPr lang="en-GB" dirty="0">
                <a:solidFill>
                  <a:srgbClr val="FF0000"/>
                </a:solidFill>
                <a:ea typeface="Calibri" panose="020F0502020204030204" pitchFamily="34" charset="0"/>
                <a:cs typeface="AppleSystemUIFont"/>
              </a:rPr>
              <a:t>glory</a:t>
            </a:r>
            <a:r>
              <a:rPr lang="en-GB" dirty="0">
                <a:ea typeface="Calibri" panose="020F0502020204030204" pitchFamily="34" charset="0"/>
                <a:cs typeface="AppleSystemUIFont"/>
              </a:rPr>
              <a:t>, 				WOW</a:t>
            </a:r>
          </a:p>
          <a:p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forever. 					ALWAYS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ea typeface="Calibri" panose="020F0502020204030204" pitchFamily="34" charset="0"/>
                <a:cs typeface="AppleSystemUIFont"/>
              </a:rPr>
              <a:t>Amen					AMEN</a:t>
            </a:r>
            <a:endParaRPr lang="en-GB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B7FC8D-16E5-0446-B81B-443ED6DC85CF}"/>
              </a:ext>
            </a:extLst>
          </p:cNvPr>
          <p:cNvSpPr txBox="1"/>
          <p:nvPr/>
        </p:nvSpPr>
        <p:spPr>
          <a:xfrm>
            <a:off x="8097398" y="551289"/>
            <a:ext cx="370505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Rom 8:15 For you did not receive the </a:t>
            </a:r>
          </a:p>
          <a:p>
            <a:r>
              <a:rPr lang="en-US" dirty="0"/>
              <a:t>spirit of slavery to fall back into fear, </a:t>
            </a:r>
          </a:p>
          <a:p>
            <a:r>
              <a:rPr lang="en-US" dirty="0"/>
              <a:t>but you have received the Spirit </a:t>
            </a:r>
          </a:p>
          <a:p>
            <a:r>
              <a:rPr lang="en-US" dirty="0"/>
              <a:t>of adoption as sons, by whom we cry,</a:t>
            </a:r>
          </a:p>
          <a:p>
            <a:r>
              <a:rPr lang="en-US" dirty="0"/>
              <a:t> “Abba! Father!”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55D0DE-72C6-804A-82E5-5A5D40CEA27E}"/>
              </a:ext>
            </a:extLst>
          </p:cNvPr>
          <p:cNvSpPr txBox="1"/>
          <p:nvPr/>
        </p:nvSpPr>
        <p:spPr>
          <a:xfrm>
            <a:off x="6663558" y="2588366"/>
            <a:ext cx="528670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 Questions:</a:t>
            </a:r>
          </a:p>
          <a:p>
            <a:r>
              <a:rPr lang="en-US" sz="1600" dirty="0"/>
              <a:t>Is there a connection for the believer between God’s name, kingdom and will? </a:t>
            </a:r>
          </a:p>
          <a:p>
            <a:endParaRPr lang="en-US" sz="1600" dirty="0"/>
          </a:p>
          <a:p>
            <a:r>
              <a:rPr lang="en-US" sz="1600" dirty="0"/>
              <a:t>How real is “daily bread” for us westerners? Can you think of Bible passages where people  depended on daily bread? </a:t>
            </a:r>
          </a:p>
          <a:p>
            <a:r>
              <a:rPr lang="en-US" sz="1600" dirty="0"/>
              <a:t>What was God seeking to teach them? How anxious do we get? Matt 6: 25-34</a:t>
            </a:r>
          </a:p>
          <a:p>
            <a:endParaRPr lang="en-US" sz="1600" dirty="0"/>
          </a:p>
          <a:p>
            <a:r>
              <a:rPr lang="en-US" sz="1600" dirty="0"/>
              <a:t>How serious is this matter of forgiving – see Mt 6:14-15?</a:t>
            </a:r>
          </a:p>
          <a:p>
            <a:endParaRPr lang="en-US" sz="1600" dirty="0"/>
          </a:p>
          <a:p>
            <a:r>
              <a:rPr lang="en-US" sz="1600" dirty="0"/>
              <a:t>Would God “lead us” into temptation?</a:t>
            </a:r>
          </a:p>
          <a:p>
            <a:endParaRPr lang="en-US" sz="1600" dirty="0"/>
          </a:p>
          <a:p>
            <a:r>
              <a:rPr lang="en-US" sz="1600" dirty="0"/>
              <a:t>How do kingdom, power and glory feature in Jesus’ life?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1868E8-1424-D344-A011-2AF0C03AE47A}"/>
              </a:ext>
            </a:extLst>
          </p:cNvPr>
          <p:cNvCxnSpPr>
            <a:cxnSpLocks/>
          </p:cNvCxnSpPr>
          <p:nvPr/>
        </p:nvCxnSpPr>
        <p:spPr>
          <a:xfrm>
            <a:off x="3327816" y="5006715"/>
            <a:ext cx="3335742" cy="944380"/>
          </a:xfrm>
          <a:prstGeom prst="line">
            <a:avLst/>
          </a:prstGeom>
          <a:ln>
            <a:headEnd type="triangle"/>
            <a:tailEnd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610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2058</Words>
  <Application>Microsoft Macintosh PowerPoint</Application>
  <PresentationFormat>Widescreen</PresentationFormat>
  <Paragraphs>274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Llewellyn Edwards</dc:creator>
  <cp:lastModifiedBy>Llewellyn Edwards</cp:lastModifiedBy>
  <cp:revision>9</cp:revision>
  <dcterms:created xsi:type="dcterms:W3CDTF">2021-08-05T08:16:21Z</dcterms:created>
  <dcterms:modified xsi:type="dcterms:W3CDTF">2021-08-07T06:04:30Z</dcterms:modified>
</cp:coreProperties>
</file>