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9" r:id="rId2"/>
    <p:sldId id="275" r:id="rId3"/>
    <p:sldId id="270" r:id="rId4"/>
    <p:sldId id="273" r:id="rId5"/>
    <p:sldId id="271" r:id="rId6"/>
    <p:sldId id="274" r:id="rId7"/>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A19144-685F-451D-B68C-2C7D68BD42E1}" v="6" dt="2022-06-24T19:00:26.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09" autoAdjust="0"/>
    <p:restoredTop sz="94660"/>
  </p:normalViewPr>
  <p:slideViewPr>
    <p:cSldViewPr snapToGrid="0">
      <p:cViewPr varScale="1">
        <p:scale>
          <a:sx n="117" d="100"/>
          <a:sy n="117" d="100"/>
        </p:scale>
        <p:origin x="91" y="6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7738"/>
    </p:cViewPr>
  </p:sorterViewPr>
  <p:notesViewPr>
    <p:cSldViewPr snapToGrid="0">
      <p:cViewPr varScale="1">
        <p:scale>
          <a:sx n="60" d="100"/>
          <a:sy n="60" d="100"/>
        </p:scale>
        <p:origin x="329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Lewis" userId="c18a8c299dca77cd" providerId="LiveId" clId="{A1A19144-685F-451D-B68C-2C7D68BD42E1}"/>
    <pc:docChg chg="undo custSel addSld delSld modSld sldOrd">
      <pc:chgData name="Mike Lewis" userId="c18a8c299dca77cd" providerId="LiveId" clId="{A1A19144-685F-451D-B68C-2C7D68BD42E1}" dt="2022-06-24T19:47:17.509" v="342" actId="20577"/>
      <pc:docMkLst>
        <pc:docMk/>
      </pc:docMkLst>
      <pc:sldChg chg="del">
        <pc:chgData name="Mike Lewis" userId="c18a8c299dca77cd" providerId="LiveId" clId="{A1A19144-685F-451D-B68C-2C7D68BD42E1}" dt="2022-06-21T14:12:15.991" v="0" actId="47"/>
        <pc:sldMkLst>
          <pc:docMk/>
          <pc:sldMk cId="3646343136" sldId="260"/>
        </pc:sldMkLst>
      </pc:sldChg>
      <pc:sldChg chg="del">
        <pc:chgData name="Mike Lewis" userId="c18a8c299dca77cd" providerId="LiveId" clId="{A1A19144-685F-451D-B68C-2C7D68BD42E1}" dt="2022-06-21T14:12:15.991" v="0" actId="47"/>
        <pc:sldMkLst>
          <pc:docMk/>
          <pc:sldMk cId="493081074" sldId="261"/>
        </pc:sldMkLst>
      </pc:sldChg>
      <pc:sldChg chg="del">
        <pc:chgData name="Mike Lewis" userId="c18a8c299dca77cd" providerId="LiveId" clId="{A1A19144-685F-451D-B68C-2C7D68BD42E1}" dt="2022-06-21T14:12:15.991" v="0" actId="47"/>
        <pc:sldMkLst>
          <pc:docMk/>
          <pc:sldMk cId="764098945" sldId="262"/>
        </pc:sldMkLst>
      </pc:sldChg>
      <pc:sldChg chg="del">
        <pc:chgData name="Mike Lewis" userId="c18a8c299dca77cd" providerId="LiveId" clId="{A1A19144-685F-451D-B68C-2C7D68BD42E1}" dt="2022-06-21T14:12:15.991" v="0" actId="47"/>
        <pc:sldMkLst>
          <pc:docMk/>
          <pc:sldMk cId="554538623" sldId="263"/>
        </pc:sldMkLst>
      </pc:sldChg>
      <pc:sldChg chg="del">
        <pc:chgData name="Mike Lewis" userId="c18a8c299dca77cd" providerId="LiveId" clId="{A1A19144-685F-451D-B68C-2C7D68BD42E1}" dt="2022-06-21T14:12:15.991" v="0" actId="47"/>
        <pc:sldMkLst>
          <pc:docMk/>
          <pc:sldMk cId="1559373021" sldId="264"/>
        </pc:sldMkLst>
      </pc:sldChg>
      <pc:sldChg chg="del">
        <pc:chgData name="Mike Lewis" userId="c18a8c299dca77cd" providerId="LiveId" clId="{A1A19144-685F-451D-B68C-2C7D68BD42E1}" dt="2022-06-21T14:12:15.991" v="0" actId="47"/>
        <pc:sldMkLst>
          <pc:docMk/>
          <pc:sldMk cId="584375902" sldId="265"/>
        </pc:sldMkLst>
      </pc:sldChg>
      <pc:sldChg chg="del">
        <pc:chgData name="Mike Lewis" userId="c18a8c299dca77cd" providerId="LiveId" clId="{A1A19144-685F-451D-B68C-2C7D68BD42E1}" dt="2022-06-21T14:12:15.991" v="0" actId="47"/>
        <pc:sldMkLst>
          <pc:docMk/>
          <pc:sldMk cId="1802709129" sldId="266"/>
        </pc:sldMkLst>
      </pc:sldChg>
      <pc:sldChg chg="del">
        <pc:chgData name="Mike Lewis" userId="c18a8c299dca77cd" providerId="LiveId" clId="{A1A19144-685F-451D-B68C-2C7D68BD42E1}" dt="2022-06-21T14:12:15.991" v="0" actId="47"/>
        <pc:sldMkLst>
          <pc:docMk/>
          <pc:sldMk cId="4124751276" sldId="267"/>
        </pc:sldMkLst>
      </pc:sldChg>
      <pc:sldChg chg="del">
        <pc:chgData name="Mike Lewis" userId="c18a8c299dca77cd" providerId="LiveId" clId="{A1A19144-685F-451D-B68C-2C7D68BD42E1}" dt="2022-06-21T14:12:15.991" v="0" actId="47"/>
        <pc:sldMkLst>
          <pc:docMk/>
          <pc:sldMk cId="2180047651" sldId="268"/>
        </pc:sldMkLst>
      </pc:sldChg>
      <pc:sldChg chg="modSp mod">
        <pc:chgData name="Mike Lewis" userId="c18a8c299dca77cd" providerId="LiveId" clId="{A1A19144-685F-451D-B68C-2C7D68BD42E1}" dt="2022-06-24T19:47:17.509" v="342" actId="20577"/>
        <pc:sldMkLst>
          <pc:docMk/>
          <pc:sldMk cId="2248424383" sldId="269"/>
        </pc:sldMkLst>
        <pc:spChg chg="mod">
          <ac:chgData name="Mike Lewis" userId="c18a8c299dca77cd" providerId="LiveId" clId="{A1A19144-685F-451D-B68C-2C7D68BD42E1}" dt="2022-06-24T19:47:17.509" v="342" actId="20577"/>
          <ac:spMkLst>
            <pc:docMk/>
            <pc:sldMk cId="2248424383" sldId="269"/>
            <ac:spMk id="2" creationId="{4B4FF25A-9488-4DD1-8AA4-66EDF9905B27}"/>
          </ac:spMkLst>
        </pc:spChg>
        <pc:spChg chg="mod">
          <ac:chgData name="Mike Lewis" userId="c18a8c299dca77cd" providerId="LiveId" clId="{A1A19144-685F-451D-B68C-2C7D68BD42E1}" dt="2022-06-21T14:13:01.310" v="51" actId="20577"/>
          <ac:spMkLst>
            <pc:docMk/>
            <pc:sldMk cId="2248424383" sldId="269"/>
            <ac:spMk id="6" creationId="{C961165E-F9A3-46C3-9D6B-65706383F81B}"/>
          </ac:spMkLst>
        </pc:spChg>
      </pc:sldChg>
      <pc:sldChg chg="modSp add mod">
        <pc:chgData name="Mike Lewis" userId="c18a8c299dca77cd" providerId="LiveId" clId="{A1A19144-685F-451D-B68C-2C7D68BD42E1}" dt="2022-06-24T18:59:51.250" v="227" actId="113"/>
        <pc:sldMkLst>
          <pc:docMk/>
          <pc:sldMk cId="1016526263" sldId="270"/>
        </pc:sldMkLst>
        <pc:spChg chg="mod">
          <ac:chgData name="Mike Lewis" userId="c18a8c299dca77cd" providerId="LiveId" clId="{A1A19144-685F-451D-B68C-2C7D68BD42E1}" dt="2022-06-24T18:59:51.250" v="227" actId="113"/>
          <ac:spMkLst>
            <pc:docMk/>
            <pc:sldMk cId="1016526263" sldId="270"/>
            <ac:spMk id="2" creationId="{4B4FF25A-9488-4DD1-8AA4-66EDF9905B27}"/>
          </ac:spMkLst>
        </pc:spChg>
      </pc:sldChg>
      <pc:sldChg chg="modSp add mod">
        <pc:chgData name="Mike Lewis" userId="c18a8c299dca77cd" providerId="LiveId" clId="{A1A19144-685F-451D-B68C-2C7D68BD42E1}" dt="2022-06-24T19:02:22.031" v="299" actId="207"/>
        <pc:sldMkLst>
          <pc:docMk/>
          <pc:sldMk cId="3592368682" sldId="271"/>
        </pc:sldMkLst>
        <pc:spChg chg="mod">
          <ac:chgData name="Mike Lewis" userId="c18a8c299dca77cd" providerId="LiveId" clId="{A1A19144-685F-451D-B68C-2C7D68BD42E1}" dt="2022-06-24T19:02:22.031" v="299" actId="207"/>
          <ac:spMkLst>
            <pc:docMk/>
            <pc:sldMk cId="3592368682" sldId="271"/>
            <ac:spMk id="2" creationId="{4B4FF25A-9488-4DD1-8AA4-66EDF9905B27}"/>
          </ac:spMkLst>
        </pc:spChg>
      </pc:sldChg>
      <pc:sldChg chg="del">
        <pc:chgData name="Mike Lewis" userId="c18a8c299dca77cd" providerId="LiveId" clId="{A1A19144-685F-451D-B68C-2C7D68BD42E1}" dt="2022-06-21T14:12:15.991" v="0" actId="47"/>
        <pc:sldMkLst>
          <pc:docMk/>
          <pc:sldMk cId="287187586" sldId="272"/>
        </pc:sldMkLst>
      </pc:sldChg>
      <pc:sldChg chg="addSp delSp modSp add del mod">
        <pc:chgData name="Mike Lewis" userId="c18a8c299dca77cd" providerId="LiveId" clId="{A1A19144-685F-451D-B68C-2C7D68BD42E1}" dt="2022-06-24T19:04:30.936" v="300" actId="47"/>
        <pc:sldMkLst>
          <pc:docMk/>
          <pc:sldMk cId="4040948901" sldId="272"/>
        </pc:sldMkLst>
        <pc:spChg chg="mod">
          <ac:chgData name="Mike Lewis" userId="c18a8c299dca77cd" providerId="LiveId" clId="{A1A19144-685F-451D-B68C-2C7D68BD42E1}" dt="2022-06-21T15:37:33.037" v="67" actId="6549"/>
          <ac:spMkLst>
            <pc:docMk/>
            <pc:sldMk cId="4040948901" sldId="272"/>
            <ac:spMk id="2" creationId="{4B4FF25A-9488-4DD1-8AA4-66EDF9905B27}"/>
          </ac:spMkLst>
        </pc:spChg>
        <pc:spChg chg="add del mod">
          <ac:chgData name="Mike Lewis" userId="c18a8c299dca77cd" providerId="LiveId" clId="{A1A19144-685F-451D-B68C-2C7D68BD42E1}" dt="2022-06-21T15:37:51.361" v="160"/>
          <ac:spMkLst>
            <pc:docMk/>
            <pc:sldMk cId="4040948901" sldId="272"/>
            <ac:spMk id="4" creationId="{6C085C6B-E316-92F9-6CA3-C2192AD4DAA6}"/>
          </ac:spMkLst>
        </pc:spChg>
        <pc:graphicFrameChg chg="add mod modGraphic">
          <ac:chgData name="Mike Lewis" userId="c18a8c299dca77cd" providerId="LiveId" clId="{A1A19144-685F-451D-B68C-2C7D68BD42E1}" dt="2022-06-21T15:39:05.358" v="207" actId="20577"/>
          <ac:graphicFrameMkLst>
            <pc:docMk/>
            <pc:sldMk cId="4040948901" sldId="272"/>
            <ac:graphicFrameMk id="3" creationId="{03EDC425-9CA1-F0DC-E6B6-3E7FF658D379}"/>
          </ac:graphicFrameMkLst>
        </pc:graphicFrameChg>
      </pc:sldChg>
      <pc:sldChg chg="del">
        <pc:chgData name="Mike Lewis" userId="c18a8c299dca77cd" providerId="LiveId" clId="{A1A19144-685F-451D-B68C-2C7D68BD42E1}" dt="2022-06-21T14:12:15.991" v="0" actId="47"/>
        <pc:sldMkLst>
          <pc:docMk/>
          <pc:sldMk cId="644731639" sldId="273"/>
        </pc:sldMkLst>
      </pc:sldChg>
      <pc:sldChg chg="delSp add mod">
        <pc:chgData name="Mike Lewis" userId="c18a8c299dca77cd" providerId="LiveId" clId="{A1A19144-685F-451D-B68C-2C7D68BD42E1}" dt="2022-06-24T19:04:48.293" v="301" actId="478"/>
        <pc:sldMkLst>
          <pc:docMk/>
          <pc:sldMk cId="1246752829" sldId="273"/>
        </pc:sldMkLst>
        <pc:spChg chg="del">
          <ac:chgData name="Mike Lewis" userId="c18a8c299dca77cd" providerId="LiveId" clId="{A1A19144-685F-451D-B68C-2C7D68BD42E1}" dt="2022-06-24T19:00:16.514" v="230" actId="478"/>
          <ac:spMkLst>
            <pc:docMk/>
            <pc:sldMk cId="1246752829" sldId="273"/>
            <ac:spMk id="2" creationId="{4B4FF25A-9488-4DD1-8AA4-66EDF9905B27}"/>
          </ac:spMkLst>
        </pc:spChg>
        <pc:spChg chg="del">
          <ac:chgData name="Mike Lewis" userId="c18a8c299dca77cd" providerId="LiveId" clId="{A1A19144-685F-451D-B68C-2C7D68BD42E1}" dt="2022-06-24T19:04:48.293" v="301" actId="478"/>
          <ac:spMkLst>
            <pc:docMk/>
            <pc:sldMk cId="1246752829" sldId="273"/>
            <ac:spMk id="6" creationId="{C961165E-F9A3-46C3-9D6B-65706383F81B}"/>
          </ac:spMkLst>
        </pc:spChg>
      </pc:sldChg>
      <pc:sldChg chg="del">
        <pc:chgData name="Mike Lewis" userId="c18a8c299dca77cd" providerId="LiveId" clId="{A1A19144-685F-451D-B68C-2C7D68BD42E1}" dt="2022-06-21T14:12:15.991" v="0" actId="47"/>
        <pc:sldMkLst>
          <pc:docMk/>
          <pc:sldMk cId="134567260" sldId="274"/>
        </pc:sldMkLst>
      </pc:sldChg>
      <pc:sldChg chg="add ord">
        <pc:chgData name="Mike Lewis" userId="c18a8c299dca77cd" providerId="LiveId" clId="{A1A19144-685F-451D-B68C-2C7D68BD42E1}" dt="2022-06-24T19:04:56.502" v="304"/>
        <pc:sldMkLst>
          <pc:docMk/>
          <pc:sldMk cId="2229534553" sldId="274"/>
        </pc:sldMkLst>
      </pc:sldChg>
      <pc:sldChg chg="add">
        <pc:chgData name="Mike Lewis" userId="c18a8c299dca77cd" providerId="LiveId" clId="{A1A19144-685F-451D-B68C-2C7D68BD42E1}" dt="2022-06-24T19:46:37.671" v="305" actId="2890"/>
        <pc:sldMkLst>
          <pc:docMk/>
          <pc:sldMk cId="1172682511" sldId="275"/>
        </pc:sldMkLst>
      </pc:sldChg>
      <pc:sldChg chg="del">
        <pc:chgData name="Mike Lewis" userId="c18a8c299dca77cd" providerId="LiveId" clId="{A1A19144-685F-451D-B68C-2C7D68BD42E1}" dt="2022-06-21T14:12:15.991" v="0" actId="47"/>
        <pc:sldMkLst>
          <pc:docMk/>
          <pc:sldMk cId="4291984129" sldId="275"/>
        </pc:sldMkLst>
      </pc:sldChg>
      <pc:sldChg chg="del">
        <pc:chgData name="Mike Lewis" userId="c18a8c299dca77cd" providerId="LiveId" clId="{A1A19144-685F-451D-B68C-2C7D68BD42E1}" dt="2022-06-21T14:12:15.991" v="0" actId="47"/>
        <pc:sldMkLst>
          <pc:docMk/>
          <pc:sldMk cId="2592491278" sldId="277"/>
        </pc:sldMkLst>
      </pc:sldChg>
      <pc:sldChg chg="del">
        <pc:chgData name="Mike Lewis" userId="c18a8c299dca77cd" providerId="LiveId" clId="{A1A19144-685F-451D-B68C-2C7D68BD42E1}" dt="2022-06-21T14:12:15.991" v="0" actId="47"/>
        <pc:sldMkLst>
          <pc:docMk/>
          <pc:sldMk cId="1549751121" sldId="278"/>
        </pc:sldMkLst>
      </pc:sldChg>
      <pc:sldChg chg="del">
        <pc:chgData name="Mike Lewis" userId="c18a8c299dca77cd" providerId="LiveId" clId="{A1A19144-685F-451D-B68C-2C7D68BD42E1}" dt="2022-06-21T14:12:15.991" v="0" actId="47"/>
        <pc:sldMkLst>
          <pc:docMk/>
          <pc:sldMk cId="1791425325" sldId="279"/>
        </pc:sldMkLst>
      </pc:sldChg>
      <pc:sldChg chg="del">
        <pc:chgData name="Mike Lewis" userId="c18a8c299dca77cd" providerId="LiveId" clId="{A1A19144-685F-451D-B68C-2C7D68BD42E1}" dt="2022-06-21T14:12:15.991" v="0" actId="47"/>
        <pc:sldMkLst>
          <pc:docMk/>
          <pc:sldMk cId="776834494" sldId="2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A81E8E11-6F09-4CAF-A05A-E5B333BDB65F}" type="datetimeFigureOut">
              <a:rPr lang="en-GB" smtClean="0"/>
              <a:t>25/06/2022</a:t>
            </a:fld>
            <a:endParaRPr lang="en-GB"/>
          </a:p>
        </p:txBody>
      </p:sp>
      <p:sp>
        <p:nvSpPr>
          <p:cNvPr id="4" name="Slide Image Placeholder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35A7BC2A-9760-4A6E-89C2-3CF268EDA7CA}" type="slidenum">
              <a:rPr lang="en-GB" smtClean="0"/>
              <a:t>‹#›</a:t>
            </a:fld>
            <a:endParaRPr lang="en-GB"/>
          </a:p>
        </p:txBody>
      </p:sp>
    </p:spTree>
    <p:extLst>
      <p:ext uri="{BB962C8B-B14F-4D97-AF65-F5344CB8AC3E}">
        <p14:creationId xmlns:p14="http://schemas.microsoft.com/office/powerpoint/2010/main" val="2610001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a:t>
            </a:fld>
            <a:endParaRPr lang="en-GB"/>
          </a:p>
        </p:txBody>
      </p:sp>
    </p:spTree>
    <p:extLst>
      <p:ext uri="{BB962C8B-B14F-4D97-AF65-F5344CB8AC3E}">
        <p14:creationId xmlns:p14="http://schemas.microsoft.com/office/powerpoint/2010/main" val="3327724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2</a:t>
            </a:fld>
            <a:endParaRPr lang="en-GB"/>
          </a:p>
        </p:txBody>
      </p:sp>
    </p:spTree>
    <p:extLst>
      <p:ext uri="{BB962C8B-B14F-4D97-AF65-F5344CB8AC3E}">
        <p14:creationId xmlns:p14="http://schemas.microsoft.com/office/powerpoint/2010/main" val="2345397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3</a:t>
            </a:fld>
            <a:endParaRPr lang="en-GB"/>
          </a:p>
        </p:txBody>
      </p:sp>
    </p:spTree>
    <p:extLst>
      <p:ext uri="{BB962C8B-B14F-4D97-AF65-F5344CB8AC3E}">
        <p14:creationId xmlns:p14="http://schemas.microsoft.com/office/powerpoint/2010/main" val="1722574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4</a:t>
            </a:fld>
            <a:endParaRPr lang="en-GB"/>
          </a:p>
        </p:txBody>
      </p:sp>
    </p:spTree>
    <p:extLst>
      <p:ext uri="{BB962C8B-B14F-4D97-AF65-F5344CB8AC3E}">
        <p14:creationId xmlns:p14="http://schemas.microsoft.com/office/powerpoint/2010/main" val="1846903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5</a:t>
            </a:fld>
            <a:endParaRPr lang="en-GB"/>
          </a:p>
        </p:txBody>
      </p:sp>
    </p:spTree>
    <p:extLst>
      <p:ext uri="{BB962C8B-B14F-4D97-AF65-F5344CB8AC3E}">
        <p14:creationId xmlns:p14="http://schemas.microsoft.com/office/powerpoint/2010/main" val="3959705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6</a:t>
            </a:fld>
            <a:endParaRPr lang="en-GB"/>
          </a:p>
        </p:txBody>
      </p:sp>
    </p:spTree>
    <p:extLst>
      <p:ext uri="{BB962C8B-B14F-4D97-AF65-F5344CB8AC3E}">
        <p14:creationId xmlns:p14="http://schemas.microsoft.com/office/powerpoint/2010/main" val="1422101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16596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94479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63804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17525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180201-ED20-4DD6-A6FE-3EA699245E1F}" type="datetimeFigureOut">
              <a:rPr lang="en-GB" smtClean="0"/>
              <a:t>25/06/2022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5752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180201-ED20-4DD6-A6FE-3EA699245E1F}" type="datetimeFigureOut">
              <a:rPr lang="en-GB" smtClean="0"/>
              <a:t>25/06/2022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468618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180201-ED20-4DD6-A6FE-3EA699245E1F}" type="datetimeFigureOut">
              <a:rPr lang="en-GB" smtClean="0"/>
              <a:t>25/06/2022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2749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180201-ED20-4DD6-A6FE-3EA699245E1F}" type="datetimeFigureOut">
              <a:rPr lang="en-GB" smtClean="0"/>
              <a:t>25/06/2022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1059437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80201-ED20-4DD6-A6FE-3EA699245E1F}" type="datetimeFigureOut">
              <a:rPr lang="en-GB" smtClean="0"/>
              <a:t>25/06/2022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16161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25/06/2022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244578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25/06/2022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01727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80201-ED20-4DD6-A6FE-3EA699245E1F}" type="datetimeFigureOut">
              <a:rPr lang="en-GB" smtClean="0"/>
              <a:t>25/06/2022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F3EE0-03B2-44A7-AA7C-56A43F395907}" type="slidenum">
              <a:rPr lang="en-GB" smtClean="0"/>
              <a:t>‹#›</a:t>
            </a:fld>
            <a:endParaRPr lang="en-GB"/>
          </a:p>
        </p:txBody>
      </p:sp>
    </p:spTree>
    <p:extLst>
      <p:ext uri="{BB962C8B-B14F-4D97-AF65-F5344CB8AC3E}">
        <p14:creationId xmlns:p14="http://schemas.microsoft.com/office/powerpoint/2010/main" val="2228158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omparecamp.com/stress-statistics/"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World_Christian_Encyclopedia"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s://en.wikipedia.org/wiki/Christian_population_growth" TargetMode="External"/><Relationship Id="rId5" Type="http://schemas.openxmlformats.org/officeDocument/2006/relationships/hyperlink" Target="https://en.wikipedia.org/wiki/Christianity_in_China" TargetMode="External"/><Relationship Id="rId4" Type="http://schemas.openxmlformats.org/officeDocument/2006/relationships/hyperlink" Target="https://en.wikipedia.org/wiki/United_State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Life of Jesus (2) – June 25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Fools, Slaves and Strife</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68676" y="1253490"/>
            <a:ext cx="8766318" cy="4524315"/>
          </a:xfrm>
          <a:prstGeom prst="rect">
            <a:avLst/>
          </a:prstGeom>
          <a:noFill/>
        </p:spPr>
        <p:txBody>
          <a:bodyPr wrap="square" rtlCol="0">
            <a:spAutoFit/>
          </a:bodyPr>
          <a:lstStyle/>
          <a:p>
            <a:pPr algn="just"/>
            <a:r>
              <a:rPr lang="en-GB" sz="2800" b="1" dirty="0">
                <a:solidFill>
                  <a:srgbClr val="000099"/>
                </a:solidFill>
                <a:effectLst/>
                <a:ea typeface="Calibri" panose="020F0502020204030204" pitchFamily="34" charset="0"/>
                <a:cs typeface="Times New Roman" panose="02020603050405020304" pitchFamily="18" charset="0"/>
              </a:rPr>
              <a:t>Words translated as  “life”</a:t>
            </a:r>
          </a:p>
          <a:p>
            <a:pPr algn="just"/>
            <a:endParaRPr lang="en-GB" sz="2800" b="1" dirty="0">
              <a:solidFill>
                <a:srgbClr val="000099"/>
              </a:solidFill>
              <a:ea typeface="Calibri" panose="020F0502020204030204" pitchFamily="34" charset="0"/>
              <a:cs typeface="Times New Roman" panose="02020603050405020304" pitchFamily="18" charset="0"/>
            </a:endParaRPr>
          </a:p>
          <a:p>
            <a:pPr algn="just"/>
            <a:r>
              <a:rPr lang="en-GB" sz="2800" b="1" dirty="0">
                <a:solidFill>
                  <a:srgbClr val="000099"/>
                </a:solidFill>
                <a:effectLst/>
                <a:ea typeface="Calibri" panose="020F0502020204030204" pitchFamily="34" charset="0"/>
                <a:cs typeface="Times New Roman" panose="02020603050405020304" pitchFamily="18" charset="0"/>
              </a:rPr>
              <a:t>Bios: quantitative life, possessions, length of life</a:t>
            </a:r>
          </a:p>
          <a:p>
            <a:pPr algn="just"/>
            <a:endParaRPr lang="en-GB" sz="2800" b="1" dirty="0">
              <a:solidFill>
                <a:srgbClr val="000099"/>
              </a:solidFill>
              <a:effectLst/>
              <a:ea typeface="Calibri" panose="020F0502020204030204" pitchFamily="34" charset="0"/>
              <a:cs typeface="Times New Roman" panose="02020603050405020304" pitchFamily="18" charset="0"/>
            </a:endParaRPr>
          </a:p>
          <a:p>
            <a:pPr algn="just"/>
            <a:r>
              <a:rPr lang="en-GB" sz="2800" b="1" dirty="0">
                <a:solidFill>
                  <a:srgbClr val="000099"/>
                </a:solidFill>
                <a:effectLst/>
                <a:ea typeface="Calibri" panose="020F0502020204030204" pitchFamily="34" charset="0"/>
                <a:cs typeface="Times New Roman" panose="02020603050405020304" pitchFamily="18" charset="0"/>
              </a:rPr>
              <a:t>Psyche: values and relationships constituting personhood</a:t>
            </a:r>
          </a:p>
          <a:p>
            <a:endParaRPr lang="en-GB" sz="2800" b="1" dirty="0">
              <a:solidFill>
                <a:srgbClr val="000099"/>
              </a:solidFill>
              <a:effectLst/>
              <a:ea typeface="Calibri" panose="020F0502020204030204" pitchFamily="34" charset="0"/>
              <a:cs typeface="Times New Roman" panose="02020603050405020304" pitchFamily="18" charset="0"/>
            </a:endParaRPr>
          </a:p>
          <a:p>
            <a:r>
              <a:rPr lang="en-GB" sz="2800" b="1" dirty="0">
                <a:solidFill>
                  <a:srgbClr val="000099"/>
                </a:solidFill>
                <a:effectLst/>
                <a:ea typeface="Calibri" panose="020F0502020204030204" pitchFamily="34" charset="0"/>
                <a:cs typeface="Times New Roman" panose="02020603050405020304" pitchFamily="18" charset="0"/>
              </a:rPr>
              <a:t>Zoe: quintessential life, the life offered to humanity in the call to follow Jesus, and through him to live in a personal relationship with God</a:t>
            </a:r>
            <a:endParaRPr lang="en-GB" sz="2800" b="1" dirty="0">
              <a:solidFill>
                <a:srgbClr val="000099"/>
              </a:solidFill>
              <a:ea typeface="Times New Roman" panose="02020603050405020304" pitchFamily="18" charset="0"/>
            </a:endParaRPr>
          </a:p>
          <a:p>
            <a:pPr algn="ctr"/>
            <a:endParaRPr lang="en-GB" sz="1800" dirty="0">
              <a:solidFill>
                <a:srgbClr val="FF0000"/>
              </a:solidFill>
              <a:effectLst/>
              <a:ea typeface="Times New Roman" panose="02020603050405020304" pitchFamily="18" charset="0"/>
            </a:endParaRPr>
          </a:p>
          <a:p>
            <a:pPr algn="just"/>
            <a:endParaRPr lang="en-GB" b="1" dirty="0">
              <a:solidFill>
                <a:srgbClr val="000099"/>
              </a:solidFill>
            </a:endParaRPr>
          </a:p>
        </p:txBody>
      </p:sp>
    </p:spTree>
    <p:extLst>
      <p:ext uri="{BB962C8B-B14F-4D97-AF65-F5344CB8AC3E}">
        <p14:creationId xmlns:p14="http://schemas.microsoft.com/office/powerpoint/2010/main" val="2248424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Life of Jesus (2) – June 25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Fools, Slaves and Strife</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68675" y="1253490"/>
            <a:ext cx="8825101" cy="5878532"/>
          </a:xfrm>
          <a:prstGeom prst="rect">
            <a:avLst/>
          </a:prstGeom>
          <a:noFill/>
        </p:spPr>
        <p:txBody>
          <a:bodyPr wrap="square" rtlCol="0">
            <a:spAutoFit/>
          </a:bodyPr>
          <a:lstStyle/>
          <a:p>
            <a:r>
              <a:rPr lang="en-GB" sz="2300" b="1" dirty="0">
                <a:solidFill>
                  <a:srgbClr val="000099"/>
                </a:solidFill>
                <a:effectLst/>
                <a:ea typeface="Times New Roman" panose="02020603050405020304" pitchFamily="18" charset="0"/>
                <a:cs typeface="Times New Roman" panose="02020603050405020304" pitchFamily="18" charset="0"/>
              </a:rPr>
              <a:t>·  55% of Americans are stressed during the day. </a:t>
            </a:r>
            <a:endParaRPr lang="en-GB" sz="2300" b="1" dirty="0">
              <a:solidFill>
                <a:srgbClr val="000099"/>
              </a:solidFill>
              <a:effectLst/>
              <a:ea typeface="Calibri" panose="020F0502020204030204" pitchFamily="34" charset="0"/>
              <a:cs typeface="Times New Roman" panose="02020603050405020304" pitchFamily="18" charset="0"/>
            </a:endParaRPr>
          </a:p>
          <a:p>
            <a:r>
              <a:rPr lang="en-GB" sz="2300" b="1" dirty="0">
                <a:solidFill>
                  <a:srgbClr val="000099"/>
                </a:solidFill>
                <a:effectLst/>
                <a:ea typeface="Times New Roman" panose="02020603050405020304" pitchFamily="18" charset="0"/>
                <a:cs typeface="Times New Roman" panose="02020603050405020304" pitchFamily="18" charset="0"/>
              </a:rPr>
              <a:t>·  The global average of the number of stressed people out of 143 countries is 35%. </a:t>
            </a:r>
            <a:endParaRPr lang="en-GB" sz="2300" b="1" dirty="0">
              <a:solidFill>
                <a:srgbClr val="000099"/>
              </a:solidFill>
              <a:effectLst/>
              <a:ea typeface="Calibri" panose="020F0502020204030204" pitchFamily="34" charset="0"/>
              <a:cs typeface="Times New Roman" panose="02020603050405020304" pitchFamily="18" charset="0"/>
            </a:endParaRPr>
          </a:p>
          <a:p>
            <a:r>
              <a:rPr lang="en-GB" sz="2300" b="1" dirty="0">
                <a:solidFill>
                  <a:srgbClr val="000099"/>
                </a:solidFill>
                <a:effectLst/>
                <a:ea typeface="Times New Roman" panose="02020603050405020304" pitchFamily="18" charset="0"/>
                <a:cs typeface="Times New Roman" panose="02020603050405020304" pitchFamily="18" charset="0"/>
              </a:rPr>
              <a:t>·  Paraguay is the country with the highest positive experience index. </a:t>
            </a:r>
            <a:endParaRPr lang="en-GB" sz="2300" b="1" dirty="0">
              <a:solidFill>
                <a:srgbClr val="000099"/>
              </a:solidFill>
              <a:effectLst/>
              <a:ea typeface="Calibri" panose="020F0502020204030204" pitchFamily="34" charset="0"/>
              <a:cs typeface="Times New Roman" panose="02020603050405020304" pitchFamily="18" charset="0"/>
            </a:endParaRPr>
          </a:p>
          <a:p>
            <a:r>
              <a:rPr lang="en-GB" sz="2300" b="1" dirty="0">
                <a:solidFill>
                  <a:srgbClr val="000099"/>
                </a:solidFill>
                <a:effectLst/>
                <a:ea typeface="Times New Roman" panose="02020603050405020304" pitchFamily="18" charset="0"/>
                <a:cs typeface="Times New Roman" panose="02020603050405020304" pitchFamily="18" charset="0"/>
              </a:rPr>
              <a:t>·  Afghanistan is the least positive country in the world with a positive experience index of 43% lower than its score in the previous year. </a:t>
            </a:r>
            <a:endParaRPr lang="en-GB" sz="2300" b="1" dirty="0">
              <a:solidFill>
                <a:srgbClr val="000099"/>
              </a:solidFill>
              <a:effectLst/>
              <a:ea typeface="Calibri" panose="020F0502020204030204" pitchFamily="34" charset="0"/>
              <a:cs typeface="Times New Roman" panose="02020603050405020304" pitchFamily="18" charset="0"/>
            </a:endParaRPr>
          </a:p>
          <a:p>
            <a:r>
              <a:rPr lang="en-GB" sz="2300" b="1" dirty="0">
                <a:solidFill>
                  <a:srgbClr val="000099"/>
                </a:solidFill>
                <a:effectLst/>
                <a:ea typeface="Times New Roman" panose="02020603050405020304" pitchFamily="18" charset="0"/>
                <a:cs typeface="Times New Roman" panose="02020603050405020304" pitchFamily="18" charset="0"/>
              </a:rPr>
              <a:t>·  Stress causes 57% of US respondents to feel paralyzed. </a:t>
            </a:r>
            <a:endParaRPr lang="en-GB" sz="2300" b="1" dirty="0">
              <a:solidFill>
                <a:srgbClr val="000099"/>
              </a:solidFill>
              <a:effectLst/>
              <a:ea typeface="Calibri" panose="020F0502020204030204" pitchFamily="34" charset="0"/>
              <a:cs typeface="Times New Roman" panose="02020603050405020304" pitchFamily="18" charset="0"/>
            </a:endParaRPr>
          </a:p>
          <a:p>
            <a:r>
              <a:rPr lang="en-GB" sz="2300" b="1" dirty="0">
                <a:solidFill>
                  <a:srgbClr val="000099"/>
                </a:solidFill>
                <a:effectLst/>
                <a:ea typeface="Times New Roman" panose="02020603050405020304" pitchFamily="18" charset="0"/>
                <a:cs typeface="Times New Roman" panose="02020603050405020304" pitchFamily="18" charset="0"/>
              </a:rPr>
              <a:t>·  63% of US workers are ready to quit their job to avoid work-related stress. </a:t>
            </a:r>
            <a:endParaRPr lang="en-GB" sz="2300" b="1" dirty="0">
              <a:solidFill>
                <a:srgbClr val="000099"/>
              </a:solidFill>
              <a:effectLst/>
              <a:ea typeface="Calibri" panose="020F0502020204030204" pitchFamily="34" charset="0"/>
              <a:cs typeface="Times New Roman" panose="02020603050405020304" pitchFamily="18" charset="0"/>
            </a:endParaRPr>
          </a:p>
          <a:p>
            <a:r>
              <a:rPr lang="en-GB" sz="2300" b="1" dirty="0">
                <a:solidFill>
                  <a:srgbClr val="000099"/>
                </a:solidFill>
                <a:effectLst/>
                <a:ea typeface="Times New Roman" panose="02020603050405020304" pitchFamily="18" charset="0"/>
                <a:cs typeface="Times New Roman" panose="02020603050405020304" pitchFamily="18" charset="0"/>
              </a:rPr>
              <a:t>·  Chronic stress is commonplace at work with 94% of workers reporting feeling stress at work. </a:t>
            </a:r>
            <a:endParaRPr lang="en-GB" sz="2300" b="1" dirty="0">
              <a:solidFill>
                <a:srgbClr val="000099"/>
              </a:solidFill>
              <a:effectLst/>
              <a:ea typeface="Calibri" panose="020F0502020204030204" pitchFamily="34" charset="0"/>
              <a:cs typeface="Times New Roman" panose="02020603050405020304" pitchFamily="18" charset="0"/>
            </a:endParaRPr>
          </a:p>
          <a:p>
            <a:r>
              <a:rPr lang="en-GB" sz="2300" b="1" dirty="0">
                <a:solidFill>
                  <a:srgbClr val="000099"/>
                </a:solidFill>
                <a:effectLst/>
                <a:ea typeface="Times New Roman" panose="02020603050405020304" pitchFamily="18" charset="0"/>
                <a:cs typeface="Times New Roman" panose="02020603050405020304" pitchFamily="18" charset="0"/>
              </a:rPr>
              <a:t>·  59% of Greeks have reported experiencing stress in the previous day.</a:t>
            </a:r>
            <a:endParaRPr lang="en-GB" sz="2300" b="1" dirty="0">
              <a:solidFill>
                <a:srgbClr val="000099"/>
              </a:solidFill>
              <a:effectLst/>
              <a:ea typeface="Calibri" panose="020F0502020204030204" pitchFamily="34" charset="0"/>
              <a:cs typeface="Times New Roman" panose="02020603050405020304" pitchFamily="18" charset="0"/>
            </a:endParaRPr>
          </a:p>
          <a:p>
            <a:pPr algn="ctr"/>
            <a:endParaRPr lang="en-GB" sz="2300" b="1" dirty="0">
              <a:solidFill>
                <a:srgbClr val="000099"/>
              </a:solidFill>
              <a:ea typeface="Times New Roman" panose="02020603050405020304" pitchFamily="18" charset="0"/>
            </a:endParaRPr>
          </a:p>
          <a:p>
            <a:r>
              <a:rPr lang="en-GB" sz="2300" dirty="0">
                <a:solidFill>
                  <a:srgbClr val="000099"/>
                </a:solidFill>
                <a:ea typeface="Times New Roman" panose="02020603050405020304" pitchFamily="18" charset="0"/>
                <a:hlinkClick r:id="rId3">
                  <a:extLst>
                    <a:ext uri="{A12FA001-AC4F-418D-AE19-62706E023703}">
                      <ahyp:hlinkClr xmlns:ahyp="http://schemas.microsoft.com/office/drawing/2018/hyperlinkcolor" val="tx"/>
                    </a:ext>
                  </a:extLst>
                </a:hlinkClick>
              </a:rPr>
              <a:t>https://comparecamp.com/stress-statistics/</a:t>
            </a:r>
            <a:endParaRPr lang="en-GB" sz="2300" dirty="0">
              <a:solidFill>
                <a:srgbClr val="000099"/>
              </a:solidFill>
              <a:ea typeface="Times New Roman" panose="02020603050405020304" pitchFamily="18" charset="0"/>
            </a:endParaRPr>
          </a:p>
          <a:p>
            <a:pPr algn="ctr"/>
            <a:endParaRPr lang="en-GB" b="1" dirty="0">
              <a:solidFill>
                <a:srgbClr val="000099"/>
              </a:solidFill>
              <a:ea typeface="Times New Roman" panose="02020603050405020304" pitchFamily="18" charset="0"/>
            </a:endParaRPr>
          </a:p>
          <a:p>
            <a:pPr algn="ctr"/>
            <a:endParaRPr lang="en-GB" sz="1800" dirty="0">
              <a:solidFill>
                <a:srgbClr val="FF0000"/>
              </a:solidFill>
              <a:effectLst/>
              <a:ea typeface="Times New Roman" panose="02020603050405020304" pitchFamily="18" charset="0"/>
            </a:endParaRPr>
          </a:p>
          <a:p>
            <a:pPr algn="just"/>
            <a:endParaRPr lang="en-GB" b="1" dirty="0">
              <a:solidFill>
                <a:srgbClr val="000099"/>
              </a:solidFill>
            </a:endParaRPr>
          </a:p>
        </p:txBody>
      </p:sp>
    </p:spTree>
    <p:extLst>
      <p:ext uri="{BB962C8B-B14F-4D97-AF65-F5344CB8AC3E}">
        <p14:creationId xmlns:p14="http://schemas.microsoft.com/office/powerpoint/2010/main" val="1172682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87748"/>
            <a:ext cx="7901126" cy="646331"/>
          </a:xfrm>
          <a:prstGeom prst="rect">
            <a:avLst/>
          </a:prstGeom>
          <a:noFill/>
        </p:spPr>
        <p:txBody>
          <a:bodyPr wrap="square" rtlCol="0">
            <a:spAutoFit/>
          </a:bodyPr>
          <a:lstStyle/>
          <a:p>
            <a:pPr algn="ctr"/>
            <a:r>
              <a:rPr lang="en-GB" b="1" dirty="0">
                <a:solidFill>
                  <a:srgbClr val="000099"/>
                </a:solidFill>
              </a:rPr>
              <a:t>The Life of Jesus (2) – June 25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Fools, Slaves and Strife</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769" y="796290"/>
            <a:ext cx="8928462" cy="6401753"/>
          </a:xfrm>
          <a:prstGeom prst="rect">
            <a:avLst/>
          </a:prstGeom>
          <a:noFill/>
        </p:spPr>
        <p:txBody>
          <a:bodyPr wrap="square" rtlCol="0">
            <a:spAutoFit/>
          </a:bodyPr>
          <a:lstStyle/>
          <a:p>
            <a:r>
              <a:rPr lang="en-GB" sz="2400" b="1" dirty="0">
                <a:solidFill>
                  <a:srgbClr val="000099"/>
                </a:solidFill>
              </a:rPr>
              <a:t>74% of UK adults have felt so stressed at some point over the last year they felt overwhelmed or unable to cope.</a:t>
            </a:r>
          </a:p>
          <a:p>
            <a:pPr lvl="1">
              <a:buFont typeface="Arial" panose="020B0604020202020204" pitchFamily="34" charset="0"/>
              <a:buChar char="•"/>
            </a:pPr>
            <a:r>
              <a:rPr lang="en-GB" sz="2400" b="1" dirty="0">
                <a:solidFill>
                  <a:srgbClr val="000099"/>
                </a:solidFill>
              </a:rPr>
              <a:t>81% of women said this compared to 67 percent of men.</a:t>
            </a:r>
          </a:p>
          <a:p>
            <a:pPr lvl="1">
              <a:buFont typeface="Arial" panose="020B0604020202020204" pitchFamily="34" charset="0"/>
              <a:buChar char="•"/>
            </a:pPr>
            <a:r>
              <a:rPr lang="en-GB" sz="2400" b="1" dirty="0">
                <a:solidFill>
                  <a:srgbClr val="000099"/>
                </a:solidFill>
              </a:rPr>
              <a:t>83% of 18-24 year-olds said this compared to 65 percent of people aged 55 and over.</a:t>
            </a:r>
          </a:p>
          <a:p>
            <a:r>
              <a:rPr lang="en-GB" sz="2400" b="1" dirty="0">
                <a:solidFill>
                  <a:srgbClr val="000099"/>
                </a:solidFill>
              </a:rPr>
              <a:t>32% of adults said they had experienced suicidal feelings as a result of stress</a:t>
            </a:r>
          </a:p>
          <a:p>
            <a:pPr lvl="1">
              <a:buFont typeface="Arial" panose="020B0604020202020204" pitchFamily="34" charset="0"/>
              <a:buChar char="•"/>
            </a:pPr>
            <a:r>
              <a:rPr lang="en-GB" sz="2400" b="1" dirty="0">
                <a:solidFill>
                  <a:srgbClr val="000099"/>
                </a:solidFill>
              </a:rPr>
              <a:t>35% of women said this compared to 29 percent of men.</a:t>
            </a:r>
          </a:p>
          <a:p>
            <a:pPr lvl="1">
              <a:buFont typeface="Arial" panose="020B0604020202020204" pitchFamily="34" charset="0"/>
              <a:buChar char="•"/>
            </a:pPr>
            <a:r>
              <a:rPr lang="en-GB" sz="2400" b="1" dirty="0">
                <a:solidFill>
                  <a:srgbClr val="000099"/>
                </a:solidFill>
              </a:rPr>
              <a:t>39% of 18-24 year-olds said this compared to 25 percent of adults aged 55 and over.</a:t>
            </a:r>
          </a:p>
          <a:p>
            <a:r>
              <a:rPr lang="en-GB" sz="2400" b="1" dirty="0">
                <a:solidFill>
                  <a:srgbClr val="000099"/>
                </a:solidFill>
              </a:rPr>
              <a:t>16% of adults said they had self-harmed as a result of stress.</a:t>
            </a:r>
          </a:p>
          <a:p>
            <a:pPr lvl="1">
              <a:buFont typeface="Arial" panose="020B0604020202020204" pitchFamily="34" charset="0"/>
              <a:buChar char="•"/>
            </a:pPr>
            <a:r>
              <a:rPr lang="en-GB" sz="2400" b="1" dirty="0">
                <a:solidFill>
                  <a:srgbClr val="000099"/>
                </a:solidFill>
              </a:rPr>
              <a:t>18% of women said this compared to 13 percent of men.</a:t>
            </a:r>
          </a:p>
          <a:p>
            <a:pPr lvl="1">
              <a:buFont typeface="Arial" panose="020B0604020202020204" pitchFamily="34" charset="0"/>
              <a:buChar char="•"/>
            </a:pPr>
            <a:r>
              <a:rPr lang="en-GB" sz="2400" b="1" dirty="0">
                <a:solidFill>
                  <a:srgbClr val="000099"/>
                </a:solidFill>
              </a:rPr>
              <a:t>29% of 18-24 year-olds said this compared to 6 percent of adults aged 55 and over.</a:t>
            </a:r>
          </a:p>
          <a:p>
            <a:pPr algn="ctr"/>
            <a:endParaRPr lang="en-GB" sz="2400" b="1" dirty="0">
              <a:solidFill>
                <a:srgbClr val="000099"/>
              </a:solidFill>
              <a:ea typeface="Times New Roman" panose="02020603050405020304" pitchFamily="18" charset="0"/>
            </a:endParaRPr>
          </a:p>
          <a:p>
            <a:r>
              <a:rPr lang="en-GB" sz="1400" dirty="0">
                <a:solidFill>
                  <a:srgbClr val="000099"/>
                </a:solidFill>
                <a:ea typeface="Times New Roman" panose="02020603050405020304" pitchFamily="18" charset="0"/>
              </a:rPr>
              <a:t>https://www.mentalhealth.org.uk/news/stressed-nation-74-uk-overwhelmed-or-unable-cope-some-point-past-year</a:t>
            </a:r>
          </a:p>
          <a:p>
            <a:pPr algn="ctr"/>
            <a:endParaRPr lang="en-GB" sz="1800" dirty="0">
              <a:solidFill>
                <a:srgbClr val="FF0000"/>
              </a:solidFill>
              <a:effectLst/>
              <a:ea typeface="Times New Roman" panose="02020603050405020304" pitchFamily="18" charset="0"/>
            </a:endParaRPr>
          </a:p>
          <a:p>
            <a:pPr algn="just"/>
            <a:endParaRPr lang="en-GB" b="1" dirty="0">
              <a:solidFill>
                <a:srgbClr val="000099"/>
              </a:solidFill>
            </a:endParaRPr>
          </a:p>
        </p:txBody>
      </p:sp>
    </p:spTree>
    <p:extLst>
      <p:ext uri="{BB962C8B-B14F-4D97-AF65-F5344CB8AC3E}">
        <p14:creationId xmlns:p14="http://schemas.microsoft.com/office/powerpoint/2010/main" val="1016526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6752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Life of Jesus (2) – June 25</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Fools, Slaves and Strife</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443882" y="975742"/>
            <a:ext cx="8380521" cy="5632311"/>
          </a:xfrm>
          <a:prstGeom prst="rect">
            <a:avLst/>
          </a:prstGeom>
          <a:noFill/>
        </p:spPr>
        <p:txBody>
          <a:bodyPr wrap="square" rtlCol="0">
            <a:spAutoFit/>
          </a:bodyPr>
          <a:lstStyle/>
          <a:p>
            <a:pPr>
              <a:buFont typeface="Arial" panose="020B0604020202020204" pitchFamily="34" charset="0"/>
              <a:buChar char="•"/>
            </a:pPr>
            <a:r>
              <a:rPr lang="en-GB" b="1" dirty="0">
                <a:solidFill>
                  <a:srgbClr val="000099"/>
                </a:solidFill>
              </a:rPr>
              <a:t>According to the </a:t>
            </a:r>
            <a:r>
              <a:rPr lang="en-GB" b="1" i="1" dirty="0">
                <a:solidFill>
                  <a:srgbClr val="000099"/>
                </a:solidFill>
                <a:hlinkClick r:id="rId3" tooltip="World Christian Encyclopedia">
                  <a:extLst>
                    <a:ext uri="{A12FA001-AC4F-418D-AE19-62706E023703}">
                      <ahyp:hlinkClr xmlns:ahyp="http://schemas.microsoft.com/office/drawing/2018/hyperlinkcolor" val="tx"/>
                    </a:ext>
                  </a:extLst>
                </a:hlinkClick>
              </a:rPr>
              <a:t>World Christian </a:t>
            </a:r>
            <a:r>
              <a:rPr lang="en-GB" b="1" i="1" dirty="0" err="1">
                <a:solidFill>
                  <a:srgbClr val="000099"/>
                </a:solidFill>
                <a:hlinkClick r:id="rId3" tooltip="World Christian Encyclopedia">
                  <a:extLst>
                    <a:ext uri="{A12FA001-AC4F-418D-AE19-62706E023703}">
                      <ahyp:hlinkClr xmlns:ahyp="http://schemas.microsoft.com/office/drawing/2018/hyperlinkcolor" val="tx"/>
                    </a:ext>
                  </a:extLst>
                </a:hlinkClick>
              </a:rPr>
              <a:t>Encyclopedia</a:t>
            </a:r>
            <a:r>
              <a:rPr lang="en-GB" b="1" dirty="0">
                <a:solidFill>
                  <a:srgbClr val="000099"/>
                </a:solidFill>
              </a:rPr>
              <a:t>, approximately 2.7 million people convert to Christianity annually from another religion, with Christianity ranking first in net gains through religious conversion.</a:t>
            </a:r>
            <a:endParaRPr lang="en-GB" b="1" baseline="30000" dirty="0">
              <a:solidFill>
                <a:srgbClr val="000099"/>
              </a:solidFill>
            </a:endParaRPr>
          </a:p>
          <a:p>
            <a:endParaRPr lang="en-GB" b="1" dirty="0">
              <a:solidFill>
                <a:srgbClr val="000099"/>
              </a:solidFill>
            </a:endParaRPr>
          </a:p>
          <a:p>
            <a:pPr>
              <a:buFont typeface="Arial" panose="020B0604020202020204" pitchFamily="34" charset="0"/>
              <a:buChar char="•"/>
            </a:pPr>
            <a:r>
              <a:rPr lang="en-GB" b="1" dirty="0">
                <a:solidFill>
                  <a:srgbClr val="000099"/>
                </a:solidFill>
              </a:rPr>
              <a:t>According to "The Oxford Handbook of Religious Conversion" between 1990 and 2000, approximately 1.9 million people converted to Christianity from another religion, with Christianity ranking first in net gains through religious conversion.</a:t>
            </a:r>
            <a:endParaRPr lang="en-GB" b="1" baseline="30000" dirty="0">
              <a:solidFill>
                <a:srgbClr val="000099"/>
              </a:solidFill>
            </a:endParaRPr>
          </a:p>
          <a:p>
            <a:endParaRPr lang="en-GB" b="1" dirty="0">
              <a:solidFill>
                <a:srgbClr val="000099"/>
              </a:solidFill>
            </a:endParaRPr>
          </a:p>
          <a:p>
            <a:pPr>
              <a:buFont typeface="Arial" panose="020B0604020202020204" pitchFamily="34" charset="0"/>
              <a:buChar char="•"/>
            </a:pPr>
            <a:r>
              <a:rPr lang="en-GB" b="1" dirty="0">
                <a:solidFill>
                  <a:srgbClr val="000099"/>
                </a:solidFill>
              </a:rPr>
              <a:t>According to "The Oxford Handbook of Religious Conversion", in mid-2005 approximately 15.5 million convert to Christianity annually from another religion, approximately 11.7 million leave Christianity annually, and most of them become irreligious, resulting in a net gain of 3.8 million.</a:t>
            </a:r>
            <a:endParaRPr lang="en-GB" b="1" baseline="30000" dirty="0">
              <a:solidFill>
                <a:srgbClr val="000099"/>
              </a:solidFill>
            </a:endParaRPr>
          </a:p>
          <a:p>
            <a:endParaRPr lang="en-GB" b="1" dirty="0">
              <a:solidFill>
                <a:srgbClr val="000099"/>
              </a:solidFill>
            </a:endParaRPr>
          </a:p>
          <a:p>
            <a:pPr>
              <a:buFont typeface="Arial" panose="020B0604020202020204" pitchFamily="34" charset="0"/>
              <a:buChar char="•"/>
            </a:pPr>
            <a:r>
              <a:rPr lang="en-GB" b="1" dirty="0">
                <a:solidFill>
                  <a:srgbClr val="000099"/>
                </a:solidFill>
              </a:rPr>
              <a:t>Conversion into Christianity has significantly increased among Korean, Chinese, and Japanese in the </a:t>
            </a:r>
            <a:r>
              <a:rPr lang="en-GB" b="1" dirty="0">
                <a:solidFill>
                  <a:srgbClr val="000099"/>
                </a:solidFill>
                <a:hlinkClick r:id="rId4" tooltip="United States">
                  <a:extLst>
                    <a:ext uri="{A12FA001-AC4F-418D-AE19-62706E023703}">
                      <ahyp:hlinkClr xmlns:ahyp="http://schemas.microsoft.com/office/drawing/2018/hyperlinkcolor" val="tx"/>
                    </a:ext>
                  </a:extLst>
                </a:hlinkClick>
              </a:rPr>
              <a:t>United States</a:t>
            </a:r>
            <a:r>
              <a:rPr lang="en-GB" b="1" dirty="0">
                <a:solidFill>
                  <a:srgbClr val="000099"/>
                </a:solidFill>
              </a:rPr>
              <a:t>. In 2012, the percentage of Christians in these communities were 71%, 30% and 37% respectively.</a:t>
            </a:r>
            <a:endParaRPr lang="en-GB" b="1" baseline="30000" dirty="0">
              <a:solidFill>
                <a:srgbClr val="000099"/>
              </a:solidFill>
            </a:endParaRPr>
          </a:p>
          <a:p>
            <a:endParaRPr lang="en-GB" b="1" dirty="0">
              <a:solidFill>
                <a:srgbClr val="000099"/>
              </a:solidFill>
            </a:endParaRPr>
          </a:p>
          <a:p>
            <a:pPr>
              <a:buFont typeface="Arial" panose="020B0604020202020204" pitchFamily="34" charset="0"/>
              <a:buChar char="•"/>
            </a:pPr>
            <a:r>
              <a:rPr lang="en-GB" b="1" dirty="0">
                <a:solidFill>
                  <a:srgbClr val="000099"/>
                </a:solidFill>
              </a:rPr>
              <a:t>Due to conversion, the number of </a:t>
            </a:r>
            <a:r>
              <a:rPr lang="en-GB" b="1" dirty="0">
                <a:solidFill>
                  <a:srgbClr val="000099"/>
                </a:solidFill>
                <a:hlinkClick r:id="rId5" tooltip="Christianity in China">
                  <a:extLst>
                    <a:ext uri="{A12FA001-AC4F-418D-AE19-62706E023703}">
                      <ahyp:hlinkClr xmlns:ahyp="http://schemas.microsoft.com/office/drawing/2018/hyperlinkcolor" val="tx"/>
                    </a:ext>
                  </a:extLst>
                </a:hlinkClick>
              </a:rPr>
              <a:t>Chinese Christians</a:t>
            </a:r>
            <a:r>
              <a:rPr lang="en-GB" b="1" dirty="0">
                <a:solidFill>
                  <a:srgbClr val="000099"/>
                </a:solidFill>
              </a:rPr>
              <a:t> has increased significantly; from 4 million before 1949 to 67 million in 2010.</a:t>
            </a:r>
          </a:p>
          <a:p>
            <a:r>
              <a:rPr lang="en-GB" sz="1600" dirty="0">
                <a:solidFill>
                  <a:srgbClr val="000099"/>
                </a:solidFill>
                <a:effectLst/>
                <a:ea typeface="Times New Roman" panose="02020603050405020304" pitchFamily="18" charset="0"/>
                <a:hlinkClick r:id="rId6">
                  <a:extLst>
                    <a:ext uri="{A12FA001-AC4F-418D-AE19-62706E023703}">
                      <ahyp:hlinkClr xmlns:ahyp="http://schemas.microsoft.com/office/drawing/2018/hyperlinkcolor" val="tx"/>
                    </a:ext>
                  </a:extLst>
                </a:hlinkClick>
              </a:rPr>
              <a:t>https://en.wikipedia.org/wiki/Christian_population_growth</a:t>
            </a:r>
            <a:r>
              <a:rPr lang="en-GB" sz="1600" dirty="0">
                <a:solidFill>
                  <a:srgbClr val="000099"/>
                </a:solidFill>
                <a:effectLst/>
                <a:ea typeface="Times New Roman" panose="02020603050405020304" pitchFamily="18" charset="0"/>
              </a:rPr>
              <a:t> </a:t>
            </a:r>
            <a:endParaRPr lang="en-GB" sz="1600" dirty="0">
              <a:solidFill>
                <a:srgbClr val="000099"/>
              </a:solidFill>
            </a:endParaRPr>
          </a:p>
        </p:txBody>
      </p:sp>
    </p:spTree>
    <p:extLst>
      <p:ext uri="{BB962C8B-B14F-4D97-AF65-F5344CB8AC3E}">
        <p14:creationId xmlns:p14="http://schemas.microsoft.com/office/powerpoint/2010/main" val="3592368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95345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3001</TotalTime>
  <Words>606</Words>
  <Application>Microsoft Office PowerPoint</Application>
  <PresentationFormat>On-screen Show (4:3)</PresentationFormat>
  <Paragraphs>53</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Lewis</dc:creator>
  <cp:lastModifiedBy>Steve Logan</cp:lastModifiedBy>
  <cp:revision>9</cp:revision>
  <cp:lastPrinted>2022-01-28T11:45:44Z</cp:lastPrinted>
  <dcterms:created xsi:type="dcterms:W3CDTF">2021-03-19T10:45:01Z</dcterms:created>
  <dcterms:modified xsi:type="dcterms:W3CDTF">2022-06-25T09:28:35Z</dcterms:modified>
</cp:coreProperties>
</file>